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handoutMasterIdLst>
    <p:handoutMasterId r:id="rId16"/>
  </p:handoutMasterIdLst>
  <p:sldIdLst>
    <p:sldId id="257" r:id="rId2"/>
    <p:sldId id="5232" r:id="rId3"/>
    <p:sldId id="5233" r:id="rId4"/>
    <p:sldId id="5234" r:id="rId5"/>
    <p:sldId id="517" r:id="rId6"/>
    <p:sldId id="653" r:id="rId7"/>
    <p:sldId id="5275" r:id="rId8"/>
    <p:sldId id="5276" r:id="rId9"/>
    <p:sldId id="518" r:id="rId10"/>
    <p:sldId id="5277" r:id="rId11"/>
    <p:sldId id="527" r:id="rId12"/>
    <p:sldId id="5274" r:id="rId13"/>
    <p:sldId id="5231" r:id="rId14"/>
  </p:sldIdLst>
  <p:sldSz cx="10691813" cy="7559675"/>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ladimir de VELDER - Urban Projects" initials="VD-UP" lastIdx="1" clrIdx="0">
    <p:extLst>
      <p:ext uri="{19B8F6BF-5375-455C-9EA6-DF929625EA0E}">
        <p15:presenceInfo xmlns:p15="http://schemas.microsoft.com/office/powerpoint/2012/main" userId="Vladimir de VELDER - Urban Project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0002F"/>
    <a:srgbClr val="F49B2D"/>
    <a:srgbClr val="ECECEC"/>
    <a:srgbClr val="FFFFFF"/>
    <a:srgbClr val="D3D0CC"/>
    <a:srgbClr val="3B3838"/>
    <a:srgbClr val="DACC11"/>
    <a:srgbClr val="400030"/>
    <a:srgbClr val="EA5B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57"/>
    <p:restoredTop sz="96838"/>
  </p:normalViewPr>
  <p:slideViewPr>
    <p:cSldViewPr snapToGrid="0" snapToObjects="1">
      <p:cViewPr varScale="1">
        <p:scale>
          <a:sx n="96" d="100"/>
          <a:sy n="96" d="100"/>
        </p:scale>
        <p:origin x="2556" y="78"/>
      </p:cViewPr>
      <p:guideLst/>
    </p:cSldViewPr>
  </p:slideViewPr>
  <p:notesTextViewPr>
    <p:cViewPr>
      <p:scale>
        <a:sx n="1" d="1"/>
        <a:sy n="1" d="1"/>
      </p:scale>
      <p:origin x="0" y="0"/>
    </p:cViewPr>
  </p:notesTextViewPr>
  <p:notesViewPr>
    <p:cSldViewPr snapToGrid="0" snapToObjects="1">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E591DE8-1A67-1045-AF1D-F551164AC708}"/>
              </a:ext>
            </a:extLst>
          </p:cNvPr>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E493203-6A2D-0143-A053-89E9294F7F6C}"/>
              </a:ext>
            </a:extLst>
          </p:cNvPr>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44BCC51F-296E-7044-BC7B-9ACC01CB12EC}" type="datetimeFigureOut">
              <a:rPr lang="fr-FR" smtClean="0"/>
              <a:t>12/09/2025</a:t>
            </a:fld>
            <a:endParaRPr lang="fr-FR"/>
          </a:p>
        </p:txBody>
      </p:sp>
      <p:sp>
        <p:nvSpPr>
          <p:cNvPr id="4" name="Espace réservé du pied de page 3">
            <a:extLst>
              <a:ext uri="{FF2B5EF4-FFF2-40B4-BE49-F238E27FC236}">
                <a16:creationId xmlns:a16="http://schemas.microsoft.com/office/drawing/2014/main" id="{A37261C8-9B13-5A42-9663-96C5BADBFA4B}"/>
              </a:ext>
            </a:extLst>
          </p:cNvPr>
          <p:cNvSpPr>
            <a:spLocks noGrp="1"/>
          </p:cNvSpPr>
          <p:nvPr>
            <p:ph type="ftr" sz="quarter" idx="2"/>
          </p:nvPr>
        </p:nvSpPr>
        <p:spPr>
          <a:xfrm>
            <a:off x="0" y="9377317"/>
            <a:ext cx="2945659" cy="49534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768B2A93-799F-BF4D-8731-1295938D5476}"/>
              </a:ext>
            </a:extLst>
          </p:cNvPr>
          <p:cNvSpPr>
            <a:spLocks noGrp="1"/>
          </p:cNvSpPr>
          <p:nvPr>
            <p:ph type="sldNum" sz="quarter" idx="3"/>
          </p:nvPr>
        </p:nvSpPr>
        <p:spPr>
          <a:xfrm>
            <a:off x="3850443" y="9377317"/>
            <a:ext cx="2945659" cy="495347"/>
          </a:xfrm>
          <a:prstGeom prst="rect">
            <a:avLst/>
          </a:prstGeom>
        </p:spPr>
        <p:txBody>
          <a:bodyPr vert="horz" lIns="91440" tIns="45720" rIns="91440" bIns="45720" rtlCol="0" anchor="b"/>
          <a:lstStyle>
            <a:lvl1pPr algn="r">
              <a:defRPr sz="1200"/>
            </a:lvl1pPr>
          </a:lstStyle>
          <a:p>
            <a:fld id="{ABC1BB4D-82B3-7943-8195-DFE16BA458BE}" type="slidenum">
              <a:rPr lang="fr-FR" smtClean="0"/>
              <a:t>‹N°›</a:t>
            </a:fld>
            <a:endParaRPr lang="fr-FR"/>
          </a:p>
        </p:txBody>
      </p:sp>
    </p:spTree>
    <p:extLst>
      <p:ext uri="{BB962C8B-B14F-4D97-AF65-F5344CB8AC3E}">
        <p14:creationId xmlns:p14="http://schemas.microsoft.com/office/powerpoint/2010/main" val="248897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CA4BC951-7920-054C-8537-8E418F52F4C3}" type="datetimeFigureOut">
              <a:rPr lang="fr-FR" smtClean="0"/>
              <a:t>12/09/2025</a:t>
            </a:fld>
            <a:endParaRPr lang="fr-FR"/>
          </a:p>
        </p:txBody>
      </p:sp>
      <p:sp>
        <p:nvSpPr>
          <p:cNvPr id="4" name="Espace réservé de l'image des diapositives 3"/>
          <p:cNvSpPr>
            <a:spLocks noGrp="1" noRot="1" noChangeAspect="1"/>
          </p:cNvSpPr>
          <p:nvPr>
            <p:ph type="sldImg" idx="2"/>
          </p:nvPr>
        </p:nvSpPr>
        <p:spPr>
          <a:xfrm>
            <a:off x="1042988" y="1233488"/>
            <a:ext cx="4711700" cy="333216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51219"/>
            <a:ext cx="5438140" cy="3887361"/>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2AC6A293-85DF-0245-95A3-4CBE3850B0DA}" type="slidenum">
              <a:rPr lang="fr-FR" smtClean="0"/>
              <a:t>‹N°›</a:t>
            </a:fld>
            <a:endParaRPr lang="fr-FR"/>
          </a:p>
        </p:txBody>
      </p:sp>
    </p:spTree>
    <p:extLst>
      <p:ext uri="{BB962C8B-B14F-4D97-AF65-F5344CB8AC3E}">
        <p14:creationId xmlns:p14="http://schemas.microsoft.com/office/powerpoint/2010/main" val="3316187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ère Couverture">
    <p:bg>
      <p:bgPr>
        <a:solidFill>
          <a:srgbClr val="FFFFFF"/>
        </a:solidFill>
        <a:effectLst/>
      </p:bgPr>
    </p:bg>
    <p:spTree>
      <p:nvGrpSpPr>
        <p:cNvPr id="1" name=""/>
        <p:cNvGrpSpPr/>
        <p:nvPr/>
      </p:nvGrpSpPr>
      <p:grpSpPr>
        <a:xfrm>
          <a:off x="0" y="0"/>
          <a:ext cx="0" cy="0"/>
          <a:chOff x="0" y="0"/>
          <a:chExt cx="0" cy="0"/>
        </a:xfrm>
      </p:grpSpPr>
      <p:sp>
        <p:nvSpPr>
          <p:cNvPr id="6" name="Forme libre 5">
            <a:extLst>
              <a:ext uri="{FF2B5EF4-FFF2-40B4-BE49-F238E27FC236}">
                <a16:creationId xmlns:a16="http://schemas.microsoft.com/office/drawing/2014/main" id="{CAEC61DA-AE28-AE4C-9CFB-BC4CCCC56435}"/>
              </a:ext>
            </a:extLst>
          </p:cNvPr>
          <p:cNvSpPr>
            <a:spLocks/>
          </p:cNvSpPr>
          <p:nvPr userDrawn="1"/>
        </p:nvSpPr>
        <p:spPr bwMode="auto">
          <a:xfrm>
            <a:off x="0" y="1"/>
            <a:ext cx="6430403" cy="7559675"/>
          </a:xfrm>
          <a:custGeom>
            <a:avLst/>
            <a:gdLst>
              <a:gd name="connsiteX0" fmla="*/ 0 w 6430403"/>
              <a:gd name="connsiteY0" fmla="*/ 0 h 7559675"/>
              <a:gd name="connsiteX1" fmla="*/ 6430403 w 6430403"/>
              <a:gd name="connsiteY1" fmla="*/ 0 h 7559675"/>
              <a:gd name="connsiteX2" fmla="*/ 6415761 w 6430403"/>
              <a:gd name="connsiteY2" fmla="*/ 65030 h 7559675"/>
              <a:gd name="connsiteX3" fmla="*/ 5893905 w 6430403"/>
              <a:gd name="connsiteY3" fmla="*/ 1246011 h 7559675"/>
              <a:gd name="connsiteX4" fmla="*/ 4911588 w 6430403"/>
              <a:gd name="connsiteY4" fmla="*/ 2461976 h 7559675"/>
              <a:gd name="connsiteX5" fmla="*/ 4116378 w 6430403"/>
              <a:gd name="connsiteY5" fmla="*/ 3958548 h 7559675"/>
              <a:gd name="connsiteX6" fmla="*/ 3134061 w 6430403"/>
              <a:gd name="connsiteY6" fmla="*/ 6904925 h 7559675"/>
              <a:gd name="connsiteX7" fmla="*/ 935541 w 6430403"/>
              <a:gd name="connsiteY7" fmla="*/ 7559675 h 7559675"/>
              <a:gd name="connsiteX8" fmla="*/ 0 w 6430403"/>
              <a:gd name="connsiteY8" fmla="*/ 7559675 h 7559675"/>
              <a:gd name="connsiteX9" fmla="*/ 0 w 6430403"/>
              <a:gd name="connsiteY9" fmla="*/ 161372 h 755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30403" h="7559675">
                <a:moveTo>
                  <a:pt x="0" y="0"/>
                </a:moveTo>
                <a:lnTo>
                  <a:pt x="6430403" y="0"/>
                </a:lnTo>
                <a:lnTo>
                  <a:pt x="6415761" y="65030"/>
                </a:lnTo>
                <a:cubicBezTo>
                  <a:pt x="6313437" y="473610"/>
                  <a:pt x="6139484" y="877713"/>
                  <a:pt x="5893905" y="1246011"/>
                </a:cubicBezTo>
                <a:cubicBezTo>
                  <a:pt x="5566466" y="1666922"/>
                  <a:pt x="5239027" y="2041065"/>
                  <a:pt x="4911588" y="2461976"/>
                </a:cubicBezTo>
                <a:cubicBezTo>
                  <a:pt x="4584148" y="2929655"/>
                  <a:pt x="4256709" y="3397333"/>
                  <a:pt x="4116378" y="3958548"/>
                </a:cubicBezTo>
                <a:cubicBezTo>
                  <a:pt x="3835716" y="4940674"/>
                  <a:pt x="3788939" y="6063103"/>
                  <a:pt x="3134061" y="6904925"/>
                </a:cubicBezTo>
                <a:cubicBezTo>
                  <a:pt x="2572736" y="7559675"/>
                  <a:pt x="1777527" y="7559675"/>
                  <a:pt x="935541" y="7559675"/>
                </a:cubicBezTo>
                <a:cubicBezTo>
                  <a:pt x="935541" y="7559675"/>
                  <a:pt x="935541" y="7559675"/>
                  <a:pt x="0" y="7559675"/>
                </a:cubicBezTo>
                <a:cubicBezTo>
                  <a:pt x="0" y="7559675"/>
                  <a:pt x="0" y="7559675"/>
                  <a:pt x="0" y="161372"/>
                </a:cubicBezTo>
                <a:close/>
              </a:path>
            </a:pathLst>
          </a:custGeom>
          <a:gradFill>
            <a:gsLst>
              <a:gs pos="0">
                <a:srgbClr val="F49B2D"/>
              </a:gs>
              <a:gs pos="100000">
                <a:srgbClr val="EA5B25">
                  <a:lumMod val="100000"/>
                </a:srgbClr>
              </a:gs>
            </a:gsLst>
            <a:lin ang="10800000" scaled="0"/>
          </a:gradFill>
          <a:ln>
            <a:noFill/>
          </a:ln>
        </p:spPr>
        <p:txBody>
          <a:bodyPr vert="horz" wrap="square" lIns="91440" tIns="45720" rIns="91440" bIns="45720" numCol="1" anchor="t" anchorCtr="0" compatLnSpc="1">
            <a:prstTxWarp prst="textNoShape">
              <a:avLst/>
            </a:prstTxWarp>
            <a:noAutofit/>
          </a:bodyPr>
          <a:lstStyle/>
          <a:p>
            <a:endParaRPr lang="fr-FR" dirty="0"/>
          </a:p>
        </p:txBody>
      </p:sp>
      <p:pic>
        <p:nvPicPr>
          <p:cNvPr id="7" name="Image 6" descr="Une image contenant invertébré, euryalina, champignon, blanc&#10;&#10;Description générée automatiquement">
            <a:extLst>
              <a:ext uri="{FF2B5EF4-FFF2-40B4-BE49-F238E27FC236}">
                <a16:creationId xmlns:a16="http://schemas.microsoft.com/office/drawing/2014/main" id="{1CB9C43A-CB8D-8D4E-99D7-A2435E5D7D94}"/>
              </a:ext>
            </a:extLst>
          </p:cNvPr>
          <p:cNvPicPr>
            <a:picLocks noChangeAspect="1"/>
          </p:cNvPicPr>
          <p:nvPr userDrawn="1"/>
        </p:nvPicPr>
        <p:blipFill>
          <a:blip r:embed="rId2" cstate="screen">
            <a:alphaModFix amt="25000"/>
            <a:extLst>
              <a:ext uri="{28A0092B-C50C-407E-A947-70E740481C1C}">
                <a14:useLocalDpi xmlns:a14="http://schemas.microsoft.com/office/drawing/2010/main"/>
              </a:ext>
            </a:extLst>
          </a:blip>
          <a:stretch>
            <a:fillRect/>
          </a:stretch>
        </p:blipFill>
        <p:spPr>
          <a:xfrm>
            <a:off x="-16720661" y="1"/>
            <a:ext cx="29338126" cy="8250562"/>
          </a:xfrm>
          <a:prstGeom prst="rect">
            <a:avLst/>
          </a:prstGeom>
        </p:spPr>
      </p:pic>
      <p:sp>
        <p:nvSpPr>
          <p:cNvPr id="9" name="Freeform 9">
            <a:extLst>
              <a:ext uri="{FF2B5EF4-FFF2-40B4-BE49-F238E27FC236}">
                <a16:creationId xmlns:a16="http://schemas.microsoft.com/office/drawing/2014/main" id="{9CEF2C3B-3558-F74D-8AA0-54EA2296F26D}"/>
              </a:ext>
            </a:extLst>
          </p:cNvPr>
          <p:cNvSpPr>
            <a:spLocks/>
          </p:cNvSpPr>
          <p:nvPr userDrawn="1"/>
        </p:nvSpPr>
        <p:spPr bwMode="auto">
          <a:xfrm>
            <a:off x="8599651" y="6204030"/>
            <a:ext cx="2092161" cy="1355644"/>
          </a:xfrm>
          <a:custGeom>
            <a:avLst/>
            <a:gdLst>
              <a:gd name="T0" fmla="*/ 0 w 216"/>
              <a:gd name="T1" fmla="*/ 140 h 140"/>
              <a:gd name="T2" fmla="*/ 216 w 216"/>
              <a:gd name="T3" fmla="*/ 140 h 140"/>
              <a:gd name="T4" fmla="*/ 216 w 216"/>
              <a:gd name="T5" fmla="*/ 0 h 140"/>
              <a:gd name="T6" fmla="*/ 47 w 216"/>
              <a:gd name="T7" fmla="*/ 67 h 140"/>
              <a:gd name="T8" fmla="*/ 0 w 216"/>
              <a:gd name="T9" fmla="*/ 140 h 140"/>
            </a:gdLst>
            <a:ahLst/>
            <a:cxnLst>
              <a:cxn ang="0">
                <a:pos x="T0" y="T1"/>
              </a:cxn>
              <a:cxn ang="0">
                <a:pos x="T2" y="T3"/>
              </a:cxn>
              <a:cxn ang="0">
                <a:pos x="T4" y="T5"/>
              </a:cxn>
              <a:cxn ang="0">
                <a:pos x="T6" y="T7"/>
              </a:cxn>
              <a:cxn ang="0">
                <a:pos x="T8" y="T9"/>
              </a:cxn>
            </a:cxnLst>
            <a:rect l="0" t="0" r="r" b="b"/>
            <a:pathLst>
              <a:path w="216" h="140">
                <a:moveTo>
                  <a:pt x="0" y="140"/>
                </a:moveTo>
                <a:cubicBezTo>
                  <a:pt x="216" y="140"/>
                  <a:pt x="216" y="140"/>
                  <a:pt x="216" y="140"/>
                </a:cubicBezTo>
                <a:cubicBezTo>
                  <a:pt x="216" y="0"/>
                  <a:pt x="216" y="0"/>
                  <a:pt x="216" y="0"/>
                </a:cubicBezTo>
                <a:cubicBezTo>
                  <a:pt x="156" y="14"/>
                  <a:pt x="94" y="24"/>
                  <a:pt x="47" y="67"/>
                </a:cubicBezTo>
                <a:cubicBezTo>
                  <a:pt x="25" y="87"/>
                  <a:pt x="9" y="113"/>
                  <a:pt x="0" y="140"/>
                </a:cubicBezTo>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fr-FR"/>
          </a:p>
        </p:txBody>
      </p:sp>
      <p:pic>
        <p:nvPicPr>
          <p:cNvPr id="10" name="Image 9">
            <a:extLst>
              <a:ext uri="{FF2B5EF4-FFF2-40B4-BE49-F238E27FC236}">
                <a16:creationId xmlns:a16="http://schemas.microsoft.com/office/drawing/2014/main" id="{A7D61F7E-E124-9F46-9B5B-91C0186B763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46636" y="6372950"/>
            <a:ext cx="1987964" cy="720000"/>
          </a:xfrm>
          <a:prstGeom prst="rect">
            <a:avLst/>
          </a:prstGeom>
        </p:spPr>
      </p:pic>
      <p:sp>
        <p:nvSpPr>
          <p:cNvPr id="2" name="ZoneTexte 1">
            <a:extLst>
              <a:ext uri="{FF2B5EF4-FFF2-40B4-BE49-F238E27FC236}">
                <a16:creationId xmlns:a16="http://schemas.microsoft.com/office/drawing/2014/main" id="{923048CC-C3DA-FFE4-7DCF-CEE612517B80}"/>
              </a:ext>
            </a:extLst>
          </p:cNvPr>
          <p:cNvSpPr txBox="1"/>
          <p:nvPr userDrawn="1"/>
        </p:nvSpPr>
        <p:spPr>
          <a:xfrm>
            <a:off x="625008" y="539750"/>
            <a:ext cx="5246873" cy="436530"/>
          </a:xfrm>
          <a:prstGeom prst="rect">
            <a:avLst/>
          </a:prstGeom>
          <a:noFill/>
        </p:spPr>
        <p:txBody>
          <a:bodyPr wrap="square" rtlCol="0">
            <a:spAutoFit/>
          </a:bodyPr>
          <a:lstStyle/>
          <a:p>
            <a:pPr marL="12700" marR="5080">
              <a:lnSpc>
                <a:spcPct val="131000"/>
              </a:lnSpc>
              <a:spcBef>
                <a:spcPts val="100"/>
              </a:spcBef>
            </a:pPr>
            <a:r>
              <a:rPr lang="fr-FR" sz="2000" b="1" spc="-5" dirty="0">
                <a:solidFill>
                  <a:srgbClr val="FFFFFF"/>
                </a:solidFill>
                <a:latin typeface="Hellix" pitchFamily="2" charset="77"/>
                <a:cs typeface="Hellix-Medium"/>
              </a:rPr>
              <a:t>COMMUNE DE SAINT-PARGOIRE</a:t>
            </a:r>
          </a:p>
        </p:txBody>
      </p:sp>
      <p:sp>
        <p:nvSpPr>
          <p:cNvPr id="3" name="ZoneTexte 2">
            <a:extLst>
              <a:ext uri="{FF2B5EF4-FFF2-40B4-BE49-F238E27FC236}">
                <a16:creationId xmlns:a16="http://schemas.microsoft.com/office/drawing/2014/main" id="{A498B57B-F40A-ED92-33A6-4751A2281A92}"/>
              </a:ext>
            </a:extLst>
          </p:cNvPr>
          <p:cNvSpPr txBox="1"/>
          <p:nvPr userDrawn="1"/>
        </p:nvSpPr>
        <p:spPr>
          <a:xfrm>
            <a:off x="625009" y="1441143"/>
            <a:ext cx="4190250" cy="1569660"/>
          </a:xfrm>
          <a:prstGeom prst="rect">
            <a:avLst/>
          </a:prstGeom>
          <a:noFill/>
        </p:spPr>
        <p:txBody>
          <a:bodyPr wrap="none" rtlCol="0">
            <a:spAutoFit/>
          </a:bodyPr>
          <a:lstStyle/>
          <a:p>
            <a:r>
              <a:rPr lang="fr-FR" sz="4800" b="1" spc="35" dirty="0">
                <a:solidFill>
                  <a:srgbClr val="FFFFFF"/>
                </a:solidFill>
                <a:latin typeface="Hellix" pitchFamily="2" charset="77"/>
              </a:rPr>
              <a:t>PLAN LOCAL </a:t>
            </a:r>
          </a:p>
          <a:p>
            <a:r>
              <a:rPr lang="fr-FR" sz="4800" b="1" spc="35" dirty="0">
                <a:solidFill>
                  <a:srgbClr val="FFFFFF"/>
                </a:solidFill>
                <a:latin typeface="Hellix" pitchFamily="2" charset="77"/>
              </a:rPr>
              <a:t>D’URBANISME</a:t>
            </a:r>
            <a:endParaRPr lang="fr-FR" sz="4800" b="1" dirty="0">
              <a:solidFill>
                <a:srgbClr val="FFFFFF"/>
              </a:solidFill>
              <a:latin typeface="Hellix" pitchFamily="2" charset="77"/>
            </a:endParaRPr>
          </a:p>
        </p:txBody>
      </p:sp>
      <p:sp>
        <p:nvSpPr>
          <p:cNvPr id="5" name="ZoneTexte 4">
            <a:extLst>
              <a:ext uri="{FF2B5EF4-FFF2-40B4-BE49-F238E27FC236}">
                <a16:creationId xmlns:a16="http://schemas.microsoft.com/office/drawing/2014/main" id="{CDE6F67E-E9E5-8366-5C31-7C0230F148B9}"/>
              </a:ext>
            </a:extLst>
          </p:cNvPr>
          <p:cNvSpPr txBox="1"/>
          <p:nvPr userDrawn="1"/>
        </p:nvSpPr>
        <p:spPr>
          <a:xfrm>
            <a:off x="625008" y="4050413"/>
            <a:ext cx="7126310" cy="1077218"/>
          </a:xfrm>
          <a:prstGeom prst="rect">
            <a:avLst/>
          </a:prstGeom>
          <a:noFill/>
        </p:spPr>
        <p:txBody>
          <a:bodyPr wrap="none" rtlCol="0">
            <a:spAutoFit/>
          </a:bodyPr>
          <a:lstStyle/>
          <a:p>
            <a:r>
              <a:rPr lang="fr-FR" sz="3200" spc="-5" dirty="0">
                <a:solidFill>
                  <a:srgbClr val="40002F"/>
                </a:solidFill>
                <a:latin typeface="Hellix"/>
                <a:cs typeface="Hellix"/>
              </a:rPr>
              <a:t>PROJET DE PARC PHOTOVOLTAÏQUE</a:t>
            </a:r>
          </a:p>
          <a:p>
            <a:r>
              <a:rPr lang="fr-FR" sz="3200" i="1" spc="-5" dirty="0">
                <a:solidFill>
                  <a:srgbClr val="40002F"/>
                </a:solidFill>
                <a:latin typeface="Hellix Light" pitchFamily="2" charset="77"/>
              </a:rPr>
              <a:t>Lieu-dit « La Rouquette »</a:t>
            </a:r>
            <a:endParaRPr lang="fr-FR" sz="3200" i="1" dirty="0">
              <a:solidFill>
                <a:srgbClr val="40002F"/>
              </a:solidFill>
              <a:latin typeface="Hellix Light" pitchFamily="2" charset="77"/>
            </a:endParaRPr>
          </a:p>
        </p:txBody>
      </p:sp>
      <p:pic>
        <p:nvPicPr>
          <p:cNvPr id="8" name="Image 7">
            <a:extLst>
              <a:ext uri="{FF2B5EF4-FFF2-40B4-BE49-F238E27FC236}">
                <a16:creationId xmlns:a16="http://schemas.microsoft.com/office/drawing/2014/main" id="{C8EE9170-3964-6945-9198-41CA970209E3}"/>
              </a:ext>
            </a:extLst>
          </p:cNvPr>
          <p:cNvPicPr>
            <a:picLocks noChangeAspect="1"/>
          </p:cNvPicPr>
          <p:nvPr userDrawn="1"/>
        </p:nvPicPr>
        <p:blipFill>
          <a:blip r:embed="rId4"/>
          <a:stretch>
            <a:fillRect/>
          </a:stretch>
        </p:blipFill>
        <p:spPr>
          <a:xfrm>
            <a:off x="7932804" y="539750"/>
            <a:ext cx="2207581" cy="2207581"/>
          </a:xfrm>
          <a:prstGeom prst="rect">
            <a:avLst/>
          </a:prstGeom>
        </p:spPr>
      </p:pic>
    </p:spTree>
    <p:extLst>
      <p:ext uri="{BB962C8B-B14F-4D97-AF65-F5344CB8AC3E}">
        <p14:creationId xmlns:p14="http://schemas.microsoft.com/office/powerpoint/2010/main" val="1707067039"/>
      </p:ext>
    </p:extLst>
  </p:cSld>
  <p:clrMapOvr>
    <a:masterClrMapping/>
  </p:clrMapOvr>
  <p:extLst>
    <p:ext uri="{DCECCB84-F9BA-43D5-87BE-67443E8EF086}">
      <p15:sldGuideLst xmlns:p15="http://schemas.microsoft.com/office/powerpoint/2012/main">
        <p15:guide id="1" orient="horz" pos="340" userDrawn="1">
          <p15:clr>
            <a:srgbClr val="FBAE40"/>
          </p15:clr>
        </p15:guide>
        <p15:guide id="2" pos="351" userDrawn="1">
          <p15:clr>
            <a:srgbClr val="FBAE40"/>
          </p15:clr>
        </p15:guide>
        <p15:guide id="3" pos="6384" userDrawn="1">
          <p15:clr>
            <a:srgbClr val="FBAE40"/>
          </p15:clr>
        </p15:guide>
        <p15:guide id="4" orient="horz" pos="4468" userDrawn="1">
          <p15:clr>
            <a:srgbClr val="FBAE40"/>
          </p15:clr>
        </p15:guide>
        <p15:guide id="5" pos="2211" userDrawn="1">
          <p15:clr>
            <a:srgbClr val="FBAE40"/>
          </p15:clr>
        </p15:guide>
        <p15:guide id="6" pos="2438" userDrawn="1">
          <p15:clr>
            <a:srgbClr val="FBAE40"/>
          </p15:clr>
        </p15:guide>
        <p15:guide id="8" pos="4524" userDrawn="1">
          <p15:clr>
            <a:srgbClr val="FBAE40"/>
          </p15:clr>
        </p15:guide>
        <p15:guide id="9" pos="4297" userDrawn="1">
          <p15:clr>
            <a:srgbClr val="FBAE40"/>
          </p15:clr>
        </p15:guide>
        <p15:guide id="11" pos="3254" userDrawn="1">
          <p15:clr>
            <a:srgbClr val="FBAE40"/>
          </p15:clr>
        </p15:guide>
        <p15:guide id="12" pos="34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ème Couverture">
    <p:spTree>
      <p:nvGrpSpPr>
        <p:cNvPr id="1" name=""/>
        <p:cNvGrpSpPr/>
        <p:nvPr/>
      </p:nvGrpSpPr>
      <p:grpSpPr>
        <a:xfrm>
          <a:off x="0" y="0"/>
          <a:ext cx="0" cy="0"/>
          <a:chOff x="0" y="0"/>
          <a:chExt cx="0" cy="0"/>
        </a:xfrm>
      </p:grpSpPr>
      <p:sp>
        <p:nvSpPr>
          <p:cNvPr id="6" name="Freeform 12">
            <a:extLst>
              <a:ext uri="{FF2B5EF4-FFF2-40B4-BE49-F238E27FC236}">
                <a16:creationId xmlns:a16="http://schemas.microsoft.com/office/drawing/2014/main" id="{15A600D0-D419-054A-A0D2-A88ABBF66AB5}"/>
              </a:ext>
            </a:extLst>
          </p:cNvPr>
          <p:cNvSpPr>
            <a:spLocks/>
          </p:cNvSpPr>
          <p:nvPr userDrawn="1"/>
        </p:nvSpPr>
        <p:spPr bwMode="auto">
          <a:xfrm>
            <a:off x="0" y="0"/>
            <a:ext cx="10691813" cy="6177562"/>
          </a:xfrm>
          <a:custGeom>
            <a:avLst/>
            <a:gdLst>
              <a:gd name="T0" fmla="*/ 437 w 437"/>
              <a:gd name="T1" fmla="*/ 0 h 248"/>
              <a:gd name="T2" fmla="*/ 0 w 437"/>
              <a:gd name="T3" fmla="*/ 0 h 248"/>
              <a:gd name="T4" fmla="*/ 0 w 437"/>
              <a:gd name="T5" fmla="*/ 243 h 248"/>
              <a:gd name="T6" fmla="*/ 155 w 437"/>
              <a:gd name="T7" fmla="*/ 232 h 248"/>
              <a:gd name="T8" fmla="*/ 290 w 437"/>
              <a:gd name="T9" fmla="*/ 181 h 248"/>
              <a:gd name="T10" fmla="*/ 434 w 437"/>
              <a:gd name="T11" fmla="*/ 105 h 248"/>
              <a:gd name="T12" fmla="*/ 437 w 437"/>
              <a:gd name="T13" fmla="*/ 105 h 248"/>
              <a:gd name="T14" fmla="*/ 437 w 437"/>
              <a:gd name="T15" fmla="*/ 0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7" h="248">
                <a:moveTo>
                  <a:pt x="437" y="0"/>
                </a:moveTo>
                <a:cubicBezTo>
                  <a:pt x="0" y="0"/>
                  <a:pt x="0" y="0"/>
                  <a:pt x="0" y="0"/>
                </a:cubicBezTo>
                <a:cubicBezTo>
                  <a:pt x="0" y="243"/>
                  <a:pt x="0" y="243"/>
                  <a:pt x="0" y="243"/>
                </a:cubicBezTo>
                <a:cubicBezTo>
                  <a:pt x="45" y="248"/>
                  <a:pt x="97" y="245"/>
                  <a:pt x="155" y="232"/>
                </a:cubicBezTo>
                <a:cubicBezTo>
                  <a:pt x="207" y="220"/>
                  <a:pt x="251" y="203"/>
                  <a:pt x="290" y="181"/>
                </a:cubicBezTo>
                <a:cubicBezTo>
                  <a:pt x="290" y="181"/>
                  <a:pt x="393" y="109"/>
                  <a:pt x="434" y="105"/>
                </a:cubicBezTo>
                <a:cubicBezTo>
                  <a:pt x="435" y="105"/>
                  <a:pt x="436" y="105"/>
                  <a:pt x="437" y="105"/>
                </a:cubicBezTo>
                <a:lnTo>
                  <a:pt x="437" y="0"/>
                </a:lnTo>
                <a:close/>
              </a:path>
            </a:pathLst>
          </a:custGeom>
          <a:solidFill>
            <a:srgbClr val="ECECEC"/>
          </a:solidFill>
          <a:ln>
            <a:noFill/>
          </a:ln>
        </p:spPr>
        <p:txBody>
          <a:bodyPr vert="horz" wrap="square" lIns="91440" tIns="45720" rIns="91440" bIns="45720" numCol="1" anchor="t" anchorCtr="0" compatLnSpc="1">
            <a:prstTxWarp prst="textNoShape">
              <a:avLst/>
            </a:prstTxWarp>
          </a:bodyPr>
          <a:lstStyle/>
          <a:p>
            <a:endParaRPr lang="fr-FR"/>
          </a:p>
        </p:txBody>
      </p:sp>
      <p:pic>
        <p:nvPicPr>
          <p:cNvPr id="8" name="Image 7" descr="Une image contenant invertébré, euryalina, champignon, blanc&#10;&#10;Description générée automatiquement">
            <a:extLst>
              <a:ext uri="{FF2B5EF4-FFF2-40B4-BE49-F238E27FC236}">
                <a16:creationId xmlns:a16="http://schemas.microsoft.com/office/drawing/2014/main" id="{FF7EE0E9-DB33-F443-A600-3022171B4C94}"/>
              </a:ext>
            </a:extLst>
          </p:cNvPr>
          <p:cNvPicPr>
            <a:picLocks noChangeAspect="1"/>
          </p:cNvPicPr>
          <p:nvPr userDrawn="1"/>
        </p:nvPicPr>
        <p:blipFill>
          <a:blip r:embed="rId2" cstate="screen">
            <a:alphaModFix amt="67000"/>
            <a:extLst>
              <a:ext uri="{28A0092B-C50C-407E-A947-70E740481C1C}">
                <a14:useLocalDpi xmlns:a14="http://schemas.microsoft.com/office/drawing/2010/main"/>
              </a:ext>
            </a:extLst>
          </a:blip>
          <a:stretch>
            <a:fillRect/>
          </a:stretch>
        </p:blipFill>
        <p:spPr>
          <a:xfrm>
            <a:off x="-16751462" y="-334687"/>
            <a:ext cx="29338126" cy="8250562"/>
          </a:xfrm>
          <a:prstGeom prst="rect">
            <a:avLst/>
          </a:prstGeom>
        </p:spPr>
      </p:pic>
      <p:pic>
        <p:nvPicPr>
          <p:cNvPr id="9" name="Image 8">
            <a:extLst>
              <a:ext uri="{FF2B5EF4-FFF2-40B4-BE49-F238E27FC236}">
                <a16:creationId xmlns:a16="http://schemas.microsoft.com/office/drawing/2014/main" id="{F0AA20B9-C282-5E43-BAA5-8ECA2334687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46636" y="6372950"/>
            <a:ext cx="1987964" cy="720000"/>
          </a:xfrm>
          <a:prstGeom prst="rect">
            <a:avLst/>
          </a:prstGeom>
        </p:spPr>
      </p:pic>
      <p:sp>
        <p:nvSpPr>
          <p:cNvPr id="2" name="ZoneTexte 1">
            <a:extLst>
              <a:ext uri="{FF2B5EF4-FFF2-40B4-BE49-F238E27FC236}">
                <a16:creationId xmlns:a16="http://schemas.microsoft.com/office/drawing/2014/main" id="{79298598-91EA-628B-30F0-B61F272CC9FC}"/>
              </a:ext>
            </a:extLst>
          </p:cNvPr>
          <p:cNvSpPr txBox="1"/>
          <p:nvPr userDrawn="1"/>
        </p:nvSpPr>
        <p:spPr>
          <a:xfrm>
            <a:off x="572880" y="550508"/>
            <a:ext cx="6248607" cy="440442"/>
          </a:xfrm>
          <a:prstGeom prst="rect">
            <a:avLst/>
          </a:prstGeom>
          <a:noFill/>
        </p:spPr>
        <p:txBody>
          <a:bodyPr wrap="square" rtlCol="0">
            <a:spAutoFit/>
          </a:bodyPr>
          <a:lstStyle/>
          <a:p>
            <a:pPr marL="12700" marR="5080">
              <a:lnSpc>
                <a:spcPct val="131000"/>
              </a:lnSpc>
              <a:spcBef>
                <a:spcPts val="100"/>
              </a:spcBef>
            </a:pPr>
            <a:r>
              <a:rPr lang="fr-FR" sz="2000" b="1" spc="-5" dirty="0">
                <a:solidFill>
                  <a:srgbClr val="40002F"/>
                </a:solidFill>
                <a:latin typeface="Hellix" pitchFamily="2" charset="77"/>
                <a:cs typeface="Hellix-Medium"/>
              </a:rPr>
              <a:t>COMMUNE DE Saint-Pargoire</a:t>
            </a:r>
          </a:p>
        </p:txBody>
      </p:sp>
      <p:sp>
        <p:nvSpPr>
          <p:cNvPr id="3" name="ZoneTexte 2">
            <a:extLst>
              <a:ext uri="{FF2B5EF4-FFF2-40B4-BE49-F238E27FC236}">
                <a16:creationId xmlns:a16="http://schemas.microsoft.com/office/drawing/2014/main" id="{7CEE564C-B7CC-F674-9470-6CF83C4866D2}"/>
              </a:ext>
            </a:extLst>
          </p:cNvPr>
          <p:cNvSpPr txBox="1"/>
          <p:nvPr userDrawn="1"/>
        </p:nvSpPr>
        <p:spPr>
          <a:xfrm>
            <a:off x="572881" y="2210177"/>
            <a:ext cx="4292201" cy="1569660"/>
          </a:xfrm>
          <a:prstGeom prst="rect">
            <a:avLst/>
          </a:prstGeom>
          <a:noFill/>
        </p:spPr>
        <p:txBody>
          <a:bodyPr wrap="none" rtlCol="0">
            <a:spAutoFit/>
          </a:bodyPr>
          <a:lstStyle/>
          <a:p>
            <a:r>
              <a:rPr lang="fr-FR" sz="4800" b="1" spc="35" dirty="0">
                <a:solidFill>
                  <a:srgbClr val="40002F"/>
                </a:solidFill>
                <a:latin typeface="Hellix" pitchFamily="2" charset="77"/>
              </a:rPr>
              <a:t>PLAN LOCAL </a:t>
            </a:r>
          </a:p>
          <a:p>
            <a:r>
              <a:rPr lang="fr-FR" sz="4800" b="1" spc="35" dirty="0">
                <a:solidFill>
                  <a:srgbClr val="40002F"/>
                </a:solidFill>
                <a:latin typeface="Hellix" pitchFamily="2" charset="77"/>
              </a:rPr>
              <a:t>D’URBANISME</a:t>
            </a:r>
            <a:endParaRPr lang="fr-FR" sz="4800" b="1" dirty="0">
              <a:solidFill>
                <a:srgbClr val="40002F"/>
              </a:solidFill>
              <a:latin typeface="Hellix" pitchFamily="2" charset="77"/>
            </a:endParaRPr>
          </a:p>
        </p:txBody>
      </p:sp>
    </p:spTree>
    <p:extLst>
      <p:ext uri="{BB962C8B-B14F-4D97-AF65-F5344CB8AC3E}">
        <p14:creationId xmlns:p14="http://schemas.microsoft.com/office/powerpoint/2010/main" val="1468729975"/>
      </p:ext>
    </p:extLst>
  </p:cSld>
  <p:clrMapOvr>
    <a:masterClrMapping/>
  </p:clrMapOvr>
  <p:extLst>
    <p:ext uri="{DCECCB84-F9BA-43D5-87BE-67443E8EF086}">
      <p15:sldGuideLst xmlns:p15="http://schemas.microsoft.com/office/powerpoint/2012/main">
        <p15:guide id="1" orient="horz" pos="340" userDrawn="1">
          <p15:clr>
            <a:srgbClr val="FBAE40"/>
          </p15:clr>
        </p15:guide>
        <p15:guide id="2" pos="351" userDrawn="1">
          <p15:clr>
            <a:srgbClr val="FBAE40"/>
          </p15:clr>
        </p15:guide>
        <p15:guide id="3" pos="6384" userDrawn="1">
          <p15:clr>
            <a:srgbClr val="FBAE40"/>
          </p15:clr>
        </p15:guide>
        <p15:guide id="4" orient="horz" pos="4468" userDrawn="1">
          <p15:clr>
            <a:srgbClr val="FBAE40"/>
          </p15:clr>
        </p15:guide>
        <p15:guide id="5" pos="2211" userDrawn="1">
          <p15:clr>
            <a:srgbClr val="FBAE40"/>
          </p15:clr>
        </p15:guide>
        <p15:guide id="6" pos="2438" userDrawn="1">
          <p15:clr>
            <a:srgbClr val="FBAE40"/>
          </p15:clr>
        </p15:guide>
        <p15:guide id="8" pos="4524" userDrawn="1">
          <p15:clr>
            <a:srgbClr val="FBAE40"/>
          </p15:clr>
        </p15:guide>
        <p15:guide id="9" pos="4297" userDrawn="1">
          <p15:clr>
            <a:srgbClr val="FBAE40"/>
          </p15:clr>
        </p15:guide>
        <p15:guide id="11" pos="3254" userDrawn="1">
          <p15:clr>
            <a:srgbClr val="FBAE40"/>
          </p15:clr>
        </p15:guide>
        <p15:guide id="12" pos="348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4ème Couverture">
    <p:spTree>
      <p:nvGrpSpPr>
        <p:cNvPr id="1" name=""/>
        <p:cNvGrpSpPr/>
        <p:nvPr/>
      </p:nvGrpSpPr>
      <p:grpSpPr>
        <a:xfrm>
          <a:off x="0" y="0"/>
          <a:ext cx="0" cy="0"/>
          <a:chOff x="0" y="0"/>
          <a:chExt cx="0" cy="0"/>
        </a:xfrm>
      </p:grpSpPr>
      <p:sp>
        <p:nvSpPr>
          <p:cNvPr id="6" name="Freeform 12">
            <a:extLst>
              <a:ext uri="{FF2B5EF4-FFF2-40B4-BE49-F238E27FC236}">
                <a16:creationId xmlns:a16="http://schemas.microsoft.com/office/drawing/2014/main" id="{EFD0CC69-021A-E049-8589-89B2824A9481}"/>
              </a:ext>
            </a:extLst>
          </p:cNvPr>
          <p:cNvSpPr>
            <a:spLocks/>
          </p:cNvSpPr>
          <p:nvPr userDrawn="1"/>
        </p:nvSpPr>
        <p:spPr bwMode="auto">
          <a:xfrm>
            <a:off x="0" y="0"/>
            <a:ext cx="10691813" cy="6177562"/>
          </a:xfrm>
          <a:custGeom>
            <a:avLst/>
            <a:gdLst>
              <a:gd name="T0" fmla="*/ 437 w 437"/>
              <a:gd name="T1" fmla="*/ 0 h 248"/>
              <a:gd name="T2" fmla="*/ 0 w 437"/>
              <a:gd name="T3" fmla="*/ 0 h 248"/>
              <a:gd name="T4" fmla="*/ 0 w 437"/>
              <a:gd name="T5" fmla="*/ 243 h 248"/>
              <a:gd name="T6" fmla="*/ 155 w 437"/>
              <a:gd name="T7" fmla="*/ 232 h 248"/>
              <a:gd name="T8" fmla="*/ 290 w 437"/>
              <a:gd name="T9" fmla="*/ 181 h 248"/>
              <a:gd name="T10" fmla="*/ 434 w 437"/>
              <a:gd name="T11" fmla="*/ 105 h 248"/>
              <a:gd name="T12" fmla="*/ 437 w 437"/>
              <a:gd name="T13" fmla="*/ 105 h 248"/>
              <a:gd name="T14" fmla="*/ 437 w 437"/>
              <a:gd name="T15" fmla="*/ 0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7" h="248">
                <a:moveTo>
                  <a:pt x="437" y="0"/>
                </a:moveTo>
                <a:cubicBezTo>
                  <a:pt x="0" y="0"/>
                  <a:pt x="0" y="0"/>
                  <a:pt x="0" y="0"/>
                </a:cubicBezTo>
                <a:cubicBezTo>
                  <a:pt x="0" y="243"/>
                  <a:pt x="0" y="243"/>
                  <a:pt x="0" y="243"/>
                </a:cubicBezTo>
                <a:cubicBezTo>
                  <a:pt x="45" y="248"/>
                  <a:pt x="97" y="245"/>
                  <a:pt x="155" y="232"/>
                </a:cubicBezTo>
                <a:cubicBezTo>
                  <a:pt x="207" y="220"/>
                  <a:pt x="251" y="203"/>
                  <a:pt x="290" y="181"/>
                </a:cubicBezTo>
                <a:cubicBezTo>
                  <a:pt x="290" y="181"/>
                  <a:pt x="393" y="109"/>
                  <a:pt x="434" y="105"/>
                </a:cubicBezTo>
                <a:cubicBezTo>
                  <a:pt x="435" y="105"/>
                  <a:pt x="436" y="105"/>
                  <a:pt x="437" y="105"/>
                </a:cubicBezTo>
                <a:lnTo>
                  <a:pt x="437" y="0"/>
                </a:lnTo>
                <a:close/>
              </a:path>
            </a:pathLst>
          </a:custGeom>
          <a:gradFill>
            <a:gsLst>
              <a:gs pos="0">
                <a:srgbClr val="F49B2D"/>
              </a:gs>
              <a:gs pos="100000">
                <a:srgbClr val="EA5B25">
                  <a:lumMod val="100000"/>
                </a:srgbClr>
              </a:gs>
            </a:gsLst>
            <a:lin ang="10800000" scaled="0"/>
          </a:gradFill>
          <a:ln>
            <a:noFill/>
          </a:ln>
        </p:spPr>
        <p:txBody>
          <a:bodyPr vert="horz" wrap="square" lIns="91440" tIns="45720" rIns="91440" bIns="45720" numCol="1" anchor="t" anchorCtr="0" compatLnSpc="1">
            <a:prstTxWarp prst="textNoShape">
              <a:avLst/>
            </a:prstTxWarp>
            <a:noAutofit/>
          </a:bodyPr>
          <a:lstStyle/>
          <a:p>
            <a:pPr lvl="0"/>
            <a:endParaRPr lang="fr-FR"/>
          </a:p>
        </p:txBody>
      </p:sp>
      <p:pic>
        <p:nvPicPr>
          <p:cNvPr id="8" name="Image 7" descr="Une image contenant invertébré, euryalina, champignon, blanc&#10;&#10;Description générée automatiquement">
            <a:extLst>
              <a:ext uri="{FF2B5EF4-FFF2-40B4-BE49-F238E27FC236}">
                <a16:creationId xmlns:a16="http://schemas.microsoft.com/office/drawing/2014/main" id="{E8E98FCD-5A8A-DC4E-9E3C-3E07AD251A72}"/>
              </a:ext>
            </a:extLst>
          </p:cNvPr>
          <p:cNvPicPr>
            <a:picLocks noChangeAspect="1"/>
          </p:cNvPicPr>
          <p:nvPr userDrawn="1"/>
        </p:nvPicPr>
        <p:blipFill>
          <a:blip r:embed="rId2" cstate="screen">
            <a:alphaModFix amt="25000"/>
            <a:extLst>
              <a:ext uri="{28A0092B-C50C-407E-A947-70E740481C1C}">
                <a14:useLocalDpi xmlns:a14="http://schemas.microsoft.com/office/drawing/2010/main"/>
              </a:ext>
            </a:extLst>
          </a:blip>
          <a:stretch>
            <a:fillRect/>
          </a:stretch>
        </p:blipFill>
        <p:spPr>
          <a:xfrm>
            <a:off x="-16705163" y="1"/>
            <a:ext cx="29338126" cy="8250562"/>
          </a:xfrm>
          <a:prstGeom prst="rect">
            <a:avLst/>
          </a:prstGeom>
        </p:spPr>
      </p:pic>
      <p:pic>
        <p:nvPicPr>
          <p:cNvPr id="9" name="Image 8">
            <a:extLst>
              <a:ext uri="{FF2B5EF4-FFF2-40B4-BE49-F238E27FC236}">
                <a16:creationId xmlns:a16="http://schemas.microsoft.com/office/drawing/2014/main" id="{1D2C33FF-E678-C142-B2B5-9D6FCCE4E57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46636" y="6372950"/>
            <a:ext cx="1987964" cy="720000"/>
          </a:xfrm>
          <a:prstGeom prst="rect">
            <a:avLst/>
          </a:prstGeom>
        </p:spPr>
      </p:pic>
    </p:spTree>
    <p:extLst>
      <p:ext uri="{BB962C8B-B14F-4D97-AF65-F5344CB8AC3E}">
        <p14:creationId xmlns:p14="http://schemas.microsoft.com/office/powerpoint/2010/main" val="3638408825"/>
      </p:ext>
    </p:extLst>
  </p:cSld>
  <p:clrMapOvr>
    <a:masterClrMapping/>
  </p:clrMapOvr>
  <p:extLst>
    <p:ext uri="{DCECCB84-F9BA-43D5-87BE-67443E8EF086}">
      <p15:sldGuideLst xmlns:p15="http://schemas.microsoft.com/office/powerpoint/2012/main">
        <p15:guide id="1" orient="horz" pos="340">
          <p15:clr>
            <a:srgbClr val="FBAE40"/>
          </p15:clr>
        </p15:guide>
        <p15:guide id="2" pos="351">
          <p15:clr>
            <a:srgbClr val="FBAE40"/>
          </p15:clr>
        </p15:guide>
        <p15:guide id="3" pos="6384">
          <p15:clr>
            <a:srgbClr val="FBAE40"/>
          </p15:clr>
        </p15:guide>
        <p15:guide id="4" orient="horz" pos="4468">
          <p15:clr>
            <a:srgbClr val="FBAE40"/>
          </p15:clr>
        </p15:guide>
        <p15:guide id="5" pos="2211">
          <p15:clr>
            <a:srgbClr val="FBAE40"/>
          </p15:clr>
        </p15:guide>
        <p15:guide id="6" pos="2438">
          <p15:clr>
            <a:srgbClr val="FBAE40"/>
          </p15:clr>
        </p15:guide>
        <p15:guide id="8" pos="4524">
          <p15:clr>
            <a:srgbClr val="FBAE40"/>
          </p15:clr>
        </p15:guide>
        <p15:guide id="9" pos="4297">
          <p15:clr>
            <a:srgbClr val="FBAE40"/>
          </p15:clr>
        </p15:guide>
        <p15:guide id="11" pos="3254">
          <p15:clr>
            <a:srgbClr val="FBAE40"/>
          </p15:clr>
        </p15:guide>
        <p15:guide id="12" pos="348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Page blanch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8245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paire">
    <p:spTree>
      <p:nvGrpSpPr>
        <p:cNvPr id="1" name=""/>
        <p:cNvGrpSpPr/>
        <p:nvPr/>
      </p:nvGrpSpPr>
      <p:grpSpPr>
        <a:xfrm>
          <a:off x="0" y="0"/>
          <a:ext cx="0" cy="0"/>
          <a:chOff x="0" y="0"/>
          <a:chExt cx="0" cy="0"/>
        </a:xfrm>
      </p:grpSpPr>
      <p:sp>
        <p:nvSpPr>
          <p:cNvPr id="7" name="Freeform 8">
            <a:extLst>
              <a:ext uri="{FF2B5EF4-FFF2-40B4-BE49-F238E27FC236}">
                <a16:creationId xmlns:a16="http://schemas.microsoft.com/office/drawing/2014/main" id="{D927D53E-B997-0C4D-ACBB-9564EE2CB851}"/>
              </a:ext>
            </a:extLst>
          </p:cNvPr>
          <p:cNvSpPr>
            <a:spLocks/>
          </p:cNvSpPr>
          <p:nvPr userDrawn="1"/>
        </p:nvSpPr>
        <p:spPr bwMode="auto">
          <a:xfrm>
            <a:off x="-1484237" y="-842237"/>
            <a:ext cx="4165525" cy="2763973"/>
          </a:xfrm>
          <a:custGeom>
            <a:avLst/>
            <a:gdLst>
              <a:gd name="T0" fmla="*/ 0 w 229"/>
              <a:gd name="T1" fmla="*/ 152 h 152"/>
              <a:gd name="T2" fmla="*/ 24 w 229"/>
              <a:gd name="T3" fmla="*/ 137 h 152"/>
              <a:gd name="T4" fmla="*/ 63 w 229"/>
              <a:gd name="T5" fmla="*/ 103 h 152"/>
              <a:gd name="T6" fmla="*/ 111 w 229"/>
              <a:gd name="T7" fmla="*/ 75 h 152"/>
              <a:gd name="T8" fmla="*/ 206 w 229"/>
              <a:gd name="T9" fmla="*/ 39 h 152"/>
              <a:gd name="T10" fmla="*/ 229 w 229"/>
              <a:gd name="T11" fmla="*/ 0 h 152"/>
              <a:gd name="T12" fmla="*/ 0 w 229"/>
              <a:gd name="T13" fmla="*/ 0 h 152"/>
              <a:gd name="T14" fmla="*/ 0 w 229"/>
              <a:gd name="T15" fmla="*/ 152 h 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52">
                <a:moveTo>
                  <a:pt x="0" y="152"/>
                </a:moveTo>
                <a:cubicBezTo>
                  <a:pt x="9" y="148"/>
                  <a:pt x="17" y="143"/>
                  <a:pt x="24" y="137"/>
                </a:cubicBezTo>
                <a:cubicBezTo>
                  <a:pt x="38" y="127"/>
                  <a:pt x="50" y="114"/>
                  <a:pt x="63" y="103"/>
                </a:cubicBezTo>
                <a:cubicBezTo>
                  <a:pt x="78" y="91"/>
                  <a:pt x="93" y="80"/>
                  <a:pt x="111" y="75"/>
                </a:cubicBezTo>
                <a:cubicBezTo>
                  <a:pt x="144" y="65"/>
                  <a:pt x="179" y="64"/>
                  <a:pt x="206" y="39"/>
                </a:cubicBezTo>
                <a:cubicBezTo>
                  <a:pt x="217" y="29"/>
                  <a:pt x="225" y="15"/>
                  <a:pt x="229" y="0"/>
                </a:cubicBezTo>
                <a:cubicBezTo>
                  <a:pt x="0" y="0"/>
                  <a:pt x="0" y="0"/>
                  <a:pt x="0" y="0"/>
                </a:cubicBezTo>
                <a:lnTo>
                  <a:pt x="0" y="152"/>
                </a:lnTo>
                <a:close/>
              </a:path>
            </a:pathLst>
          </a:custGeom>
          <a:solidFill>
            <a:srgbClr val="F49B2D"/>
          </a:solidFill>
          <a:ln>
            <a:noFill/>
          </a:ln>
        </p:spPr>
        <p:txBody>
          <a:bodyPr vert="horz" wrap="square" lIns="64653" tIns="32326" rIns="64653" bIns="32326" numCol="1" anchor="t" anchorCtr="0" compatLnSpc="1">
            <a:prstTxWarp prst="textNoShape">
              <a:avLst/>
            </a:prstTxWarp>
          </a:bodyPr>
          <a:lstStyle/>
          <a:p>
            <a:endParaRPr lang="fr-FR" sz="1273"/>
          </a:p>
        </p:txBody>
      </p:sp>
      <p:sp>
        <p:nvSpPr>
          <p:cNvPr id="10" name="ZoneTexte 9">
            <a:extLst>
              <a:ext uri="{FF2B5EF4-FFF2-40B4-BE49-F238E27FC236}">
                <a16:creationId xmlns:a16="http://schemas.microsoft.com/office/drawing/2014/main" id="{9BEE3933-A8E1-EC4B-A7A9-9118F2CC4444}"/>
              </a:ext>
            </a:extLst>
          </p:cNvPr>
          <p:cNvSpPr txBox="1"/>
          <p:nvPr userDrawn="1"/>
        </p:nvSpPr>
        <p:spPr>
          <a:xfrm>
            <a:off x="0" y="285653"/>
            <a:ext cx="545402" cy="246221"/>
          </a:xfrm>
          <a:prstGeom prst="rect">
            <a:avLst/>
          </a:prstGeom>
          <a:noFill/>
        </p:spPr>
        <p:txBody>
          <a:bodyPr wrap="square" rtlCol="0">
            <a:spAutoFit/>
          </a:bodyPr>
          <a:lstStyle/>
          <a:p>
            <a:pPr algn="ctr"/>
            <a:fld id="{8EC793A8-4F4D-704F-A517-614A5B9B3971}" type="slidenum">
              <a:rPr lang="fr-FR" sz="1000" b="0" i="0" smtClean="0">
                <a:solidFill>
                  <a:srgbClr val="FFFFFF"/>
                </a:solidFill>
                <a:latin typeface="Hellix" pitchFamily="2" charset="77"/>
              </a:rPr>
              <a:pPr algn="ctr"/>
              <a:t>‹N°›</a:t>
            </a:fld>
            <a:endParaRPr lang="fr-FR" sz="1000" b="0" i="0" dirty="0">
              <a:solidFill>
                <a:srgbClr val="FFFFFF"/>
              </a:solidFill>
              <a:latin typeface="Hellix" pitchFamily="2" charset="77"/>
            </a:endParaRPr>
          </a:p>
        </p:txBody>
      </p:sp>
      <p:sp>
        <p:nvSpPr>
          <p:cNvPr id="12" name="object 8">
            <a:extLst>
              <a:ext uri="{FF2B5EF4-FFF2-40B4-BE49-F238E27FC236}">
                <a16:creationId xmlns:a16="http://schemas.microsoft.com/office/drawing/2014/main" id="{383895E8-2D23-034F-8689-C4C9FA0FE616}"/>
              </a:ext>
            </a:extLst>
          </p:cNvPr>
          <p:cNvSpPr/>
          <p:nvPr userDrawn="1"/>
        </p:nvSpPr>
        <p:spPr>
          <a:xfrm flipH="1">
            <a:off x="9250892" y="6231938"/>
            <a:ext cx="2881842" cy="2655474"/>
          </a:xfrm>
          <a:custGeom>
            <a:avLst/>
            <a:gdLst/>
            <a:ahLst/>
            <a:cxnLst/>
            <a:rect l="l" t="t" r="r" b="b"/>
            <a:pathLst>
              <a:path w="2101850" h="1936750">
                <a:moveTo>
                  <a:pt x="565567" y="0"/>
                </a:moveTo>
                <a:lnTo>
                  <a:pt x="496447" y="6780"/>
                </a:lnTo>
                <a:lnTo>
                  <a:pt x="429914" y="25529"/>
                </a:lnTo>
                <a:lnTo>
                  <a:pt x="366436" y="55242"/>
                </a:lnTo>
                <a:lnTo>
                  <a:pt x="306480" y="94912"/>
                </a:lnTo>
                <a:lnTo>
                  <a:pt x="250514" y="143536"/>
                </a:lnTo>
                <a:lnTo>
                  <a:pt x="199005" y="200106"/>
                </a:lnTo>
                <a:lnTo>
                  <a:pt x="175068" y="231057"/>
                </a:lnTo>
                <a:lnTo>
                  <a:pt x="152421" y="263618"/>
                </a:lnTo>
                <a:lnTo>
                  <a:pt x="131122" y="297663"/>
                </a:lnTo>
                <a:lnTo>
                  <a:pt x="111229" y="333066"/>
                </a:lnTo>
                <a:lnTo>
                  <a:pt x="92801" y="369702"/>
                </a:lnTo>
                <a:lnTo>
                  <a:pt x="75897" y="407445"/>
                </a:lnTo>
                <a:lnTo>
                  <a:pt x="60574" y="446170"/>
                </a:lnTo>
                <a:lnTo>
                  <a:pt x="46892" y="485750"/>
                </a:lnTo>
                <a:lnTo>
                  <a:pt x="34909" y="526060"/>
                </a:lnTo>
                <a:lnTo>
                  <a:pt x="24683" y="566974"/>
                </a:lnTo>
                <a:lnTo>
                  <a:pt x="16272" y="608367"/>
                </a:lnTo>
                <a:lnTo>
                  <a:pt x="9736" y="650113"/>
                </a:lnTo>
                <a:lnTo>
                  <a:pt x="5132" y="692086"/>
                </a:lnTo>
                <a:lnTo>
                  <a:pt x="2519" y="734161"/>
                </a:lnTo>
                <a:lnTo>
                  <a:pt x="1119" y="777990"/>
                </a:lnTo>
                <a:lnTo>
                  <a:pt x="261" y="822419"/>
                </a:lnTo>
                <a:lnTo>
                  <a:pt x="0" y="867343"/>
                </a:lnTo>
                <a:lnTo>
                  <a:pt x="388" y="912656"/>
                </a:lnTo>
                <a:lnTo>
                  <a:pt x="1481" y="958252"/>
                </a:lnTo>
                <a:lnTo>
                  <a:pt x="3334" y="1004027"/>
                </a:lnTo>
                <a:lnTo>
                  <a:pt x="6001" y="1049874"/>
                </a:lnTo>
                <a:lnTo>
                  <a:pt x="9536" y="1095687"/>
                </a:lnTo>
                <a:lnTo>
                  <a:pt x="13995" y="1141363"/>
                </a:lnTo>
                <a:lnTo>
                  <a:pt x="19431" y="1186793"/>
                </a:lnTo>
                <a:lnTo>
                  <a:pt x="25899" y="1231874"/>
                </a:lnTo>
                <a:lnTo>
                  <a:pt x="33454" y="1276500"/>
                </a:lnTo>
                <a:lnTo>
                  <a:pt x="42150" y="1320564"/>
                </a:lnTo>
                <a:lnTo>
                  <a:pt x="52041" y="1363962"/>
                </a:lnTo>
                <a:lnTo>
                  <a:pt x="63183" y="1406588"/>
                </a:lnTo>
                <a:lnTo>
                  <a:pt x="75630" y="1448337"/>
                </a:lnTo>
                <a:lnTo>
                  <a:pt x="89436" y="1489102"/>
                </a:lnTo>
                <a:lnTo>
                  <a:pt x="104656" y="1528778"/>
                </a:lnTo>
                <a:lnTo>
                  <a:pt x="121344" y="1567260"/>
                </a:lnTo>
                <a:lnTo>
                  <a:pt x="139556" y="1604442"/>
                </a:lnTo>
                <a:lnTo>
                  <a:pt x="159344" y="1640219"/>
                </a:lnTo>
                <a:lnTo>
                  <a:pt x="180765" y="1674485"/>
                </a:lnTo>
                <a:lnTo>
                  <a:pt x="203872" y="1707134"/>
                </a:lnTo>
                <a:lnTo>
                  <a:pt x="228720" y="1738061"/>
                </a:lnTo>
                <a:lnTo>
                  <a:pt x="255364" y="1767160"/>
                </a:lnTo>
                <a:lnTo>
                  <a:pt x="283857" y="1794326"/>
                </a:lnTo>
                <a:lnTo>
                  <a:pt x="314256" y="1819453"/>
                </a:lnTo>
                <a:lnTo>
                  <a:pt x="346613" y="1842435"/>
                </a:lnTo>
                <a:lnTo>
                  <a:pt x="380985" y="1863168"/>
                </a:lnTo>
                <a:lnTo>
                  <a:pt x="417424" y="1881546"/>
                </a:lnTo>
                <a:lnTo>
                  <a:pt x="455986" y="1897462"/>
                </a:lnTo>
                <a:lnTo>
                  <a:pt x="496726" y="1910811"/>
                </a:lnTo>
                <a:lnTo>
                  <a:pt x="539697" y="1921489"/>
                </a:lnTo>
                <a:lnTo>
                  <a:pt x="584955" y="1929388"/>
                </a:lnTo>
                <a:lnTo>
                  <a:pt x="632553" y="1934404"/>
                </a:lnTo>
                <a:lnTo>
                  <a:pt x="682547" y="1936432"/>
                </a:lnTo>
                <a:lnTo>
                  <a:pt x="734991" y="1935365"/>
                </a:lnTo>
                <a:lnTo>
                  <a:pt x="785759" y="1931355"/>
                </a:lnTo>
                <a:lnTo>
                  <a:pt x="835935" y="1924495"/>
                </a:lnTo>
                <a:lnTo>
                  <a:pt x="885536" y="1914981"/>
                </a:lnTo>
                <a:lnTo>
                  <a:pt x="934581" y="1903010"/>
                </a:lnTo>
                <a:lnTo>
                  <a:pt x="983089" y="1888777"/>
                </a:lnTo>
                <a:lnTo>
                  <a:pt x="1031077" y="1872480"/>
                </a:lnTo>
                <a:lnTo>
                  <a:pt x="1078565" y="1854314"/>
                </a:lnTo>
                <a:lnTo>
                  <a:pt x="1125571" y="1834477"/>
                </a:lnTo>
                <a:lnTo>
                  <a:pt x="1172112" y="1813164"/>
                </a:lnTo>
                <a:lnTo>
                  <a:pt x="1218209" y="1790572"/>
                </a:lnTo>
                <a:lnTo>
                  <a:pt x="1263878" y="1766897"/>
                </a:lnTo>
                <a:lnTo>
                  <a:pt x="1309138" y="1742336"/>
                </a:lnTo>
                <a:lnTo>
                  <a:pt x="1354009" y="1717085"/>
                </a:lnTo>
                <a:lnTo>
                  <a:pt x="1398507" y="1691341"/>
                </a:lnTo>
                <a:lnTo>
                  <a:pt x="1573153" y="1587359"/>
                </a:lnTo>
                <a:lnTo>
                  <a:pt x="1609127" y="1566799"/>
                </a:lnTo>
                <a:lnTo>
                  <a:pt x="1648023" y="1545671"/>
                </a:lnTo>
                <a:lnTo>
                  <a:pt x="1731731" y="1501016"/>
                </a:lnTo>
                <a:lnTo>
                  <a:pt x="1775115" y="1477138"/>
                </a:lnTo>
                <a:lnTo>
                  <a:pt x="1818569" y="1451994"/>
                </a:lnTo>
                <a:lnTo>
                  <a:pt x="1861378" y="1425409"/>
                </a:lnTo>
                <a:lnTo>
                  <a:pt x="1902830" y="1397208"/>
                </a:lnTo>
                <a:lnTo>
                  <a:pt x="1942212" y="1367216"/>
                </a:lnTo>
                <a:lnTo>
                  <a:pt x="1978810" y="1335258"/>
                </a:lnTo>
                <a:lnTo>
                  <a:pt x="2011910" y="1301159"/>
                </a:lnTo>
                <a:lnTo>
                  <a:pt x="2040800" y="1264745"/>
                </a:lnTo>
                <a:lnTo>
                  <a:pt x="2064766" y="1225841"/>
                </a:lnTo>
                <a:lnTo>
                  <a:pt x="2083094" y="1184271"/>
                </a:lnTo>
                <a:lnTo>
                  <a:pt x="2094979" y="1140205"/>
                </a:lnTo>
                <a:lnTo>
                  <a:pt x="2100925" y="1089754"/>
                </a:lnTo>
                <a:lnTo>
                  <a:pt x="2099568" y="1043268"/>
                </a:lnTo>
                <a:lnTo>
                  <a:pt x="2091572" y="1000239"/>
                </a:lnTo>
                <a:lnTo>
                  <a:pt x="2077512" y="960502"/>
                </a:lnTo>
                <a:lnTo>
                  <a:pt x="2057961" y="923891"/>
                </a:lnTo>
                <a:lnTo>
                  <a:pt x="2033490" y="890242"/>
                </a:lnTo>
                <a:lnTo>
                  <a:pt x="2004674" y="859388"/>
                </a:lnTo>
                <a:lnTo>
                  <a:pt x="1972085" y="831166"/>
                </a:lnTo>
                <a:lnTo>
                  <a:pt x="1936296" y="805410"/>
                </a:lnTo>
                <a:lnTo>
                  <a:pt x="1897879" y="781954"/>
                </a:lnTo>
                <a:lnTo>
                  <a:pt x="1857410" y="760633"/>
                </a:lnTo>
                <a:lnTo>
                  <a:pt x="1815458" y="741283"/>
                </a:lnTo>
                <a:lnTo>
                  <a:pt x="1772599" y="723737"/>
                </a:lnTo>
                <a:lnTo>
                  <a:pt x="1729405" y="707831"/>
                </a:lnTo>
                <a:lnTo>
                  <a:pt x="1686449" y="693400"/>
                </a:lnTo>
                <a:lnTo>
                  <a:pt x="1644303" y="680278"/>
                </a:lnTo>
                <a:lnTo>
                  <a:pt x="1603542" y="668300"/>
                </a:lnTo>
                <a:lnTo>
                  <a:pt x="1528462" y="647115"/>
                </a:lnTo>
                <a:lnTo>
                  <a:pt x="1477631" y="631010"/>
                </a:lnTo>
                <a:lnTo>
                  <a:pt x="1430263" y="612535"/>
                </a:lnTo>
                <a:lnTo>
                  <a:pt x="1386003" y="591827"/>
                </a:lnTo>
                <a:lnTo>
                  <a:pt x="1344502" y="569020"/>
                </a:lnTo>
                <a:lnTo>
                  <a:pt x="1305407" y="544249"/>
                </a:lnTo>
                <a:lnTo>
                  <a:pt x="1268367" y="517650"/>
                </a:lnTo>
                <a:lnTo>
                  <a:pt x="1233030" y="489358"/>
                </a:lnTo>
                <a:lnTo>
                  <a:pt x="1199044" y="459507"/>
                </a:lnTo>
                <a:lnTo>
                  <a:pt x="1166058" y="428233"/>
                </a:lnTo>
                <a:lnTo>
                  <a:pt x="1133720" y="395672"/>
                </a:lnTo>
                <a:lnTo>
                  <a:pt x="1101678" y="361957"/>
                </a:lnTo>
                <a:lnTo>
                  <a:pt x="1069581" y="327225"/>
                </a:lnTo>
                <a:lnTo>
                  <a:pt x="1003814" y="255248"/>
                </a:lnTo>
                <a:lnTo>
                  <a:pt x="969441" y="218273"/>
                </a:lnTo>
                <a:lnTo>
                  <a:pt x="933606" y="180822"/>
                </a:lnTo>
                <a:lnTo>
                  <a:pt x="896084" y="144561"/>
                </a:lnTo>
                <a:lnTo>
                  <a:pt x="858565" y="112676"/>
                </a:lnTo>
                <a:lnTo>
                  <a:pt x="821108" y="85039"/>
                </a:lnTo>
                <a:lnTo>
                  <a:pt x="783772" y="61526"/>
                </a:lnTo>
                <a:lnTo>
                  <a:pt x="746616" y="42011"/>
                </a:lnTo>
                <a:lnTo>
                  <a:pt x="709697" y="26367"/>
                </a:lnTo>
                <a:lnTo>
                  <a:pt x="673074" y="14470"/>
                </a:lnTo>
                <a:lnTo>
                  <a:pt x="600950" y="1412"/>
                </a:lnTo>
                <a:lnTo>
                  <a:pt x="565567" y="0"/>
                </a:lnTo>
                <a:close/>
              </a:path>
              <a:path w="2101850" h="1936750">
                <a:moveTo>
                  <a:pt x="2095072" y="1139862"/>
                </a:moveTo>
                <a:lnTo>
                  <a:pt x="2094979" y="1140205"/>
                </a:lnTo>
                <a:lnTo>
                  <a:pt x="2087106" y="1182491"/>
                </a:lnTo>
                <a:lnTo>
                  <a:pt x="2095072" y="1139862"/>
                </a:lnTo>
                <a:close/>
              </a:path>
              <a:path w="2101850" h="1936750">
                <a:moveTo>
                  <a:pt x="2095120" y="1139449"/>
                </a:moveTo>
                <a:lnTo>
                  <a:pt x="2094979" y="1140205"/>
                </a:lnTo>
                <a:lnTo>
                  <a:pt x="2095072" y="1139862"/>
                </a:lnTo>
                <a:lnTo>
                  <a:pt x="2095120" y="1139449"/>
                </a:lnTo>
                <a:close/>
              </a:path>
              <a:path w="2101850" h="1936750">
                <a:moveTo>
                  <a:pt x="2101259" y="1106483"/>
                </a:moveTo>
                <a:lnTo>
                  <a:pt x="2095120" y="1139449"/>
                </a:lnTo>
                <a:lnTo>
                  <a:pt x="2095072" y="1139862"/>
                </a:lnTo>
                <a:lnTo>
                  <a:pt x="2101259" y="1106483"/>
                </a:lnTo>
                <a:close/>
              </a:path>
            </a:pathLst>
          </a:custGeom>
          <a:solidFill>
            <a:srgbClr val="40002F"/>
          </a:solidFill>
        </p:spPr>
        <p:txBody>
          <a:bodyPr wrap="square" lIns="0" tIns="0" rIns="0" bIns="0" rtlCol="0"/>
          <a:lstStyle/>
          <a:p>
            <a:endParaRPr dirty="0"/>
          </a:p>
        </p:txBody>
      </p:sp>
      <p:sp>
        <p:nvSpPr>
          <p:cNvPr id="14" name="ZoneTexte 13">
            <a:extLst>
              <a:ext uri="{FF2B5EF4-FFF2-40B4-BE49-F238E27FC236}">
                <a16:creationId xmlns:a16="http://schemas.microsoft.com/office/drawing/2014/main" id="{694D0A60-CD05-0444-9F4A-EE028D1874F2}"/>
              </a:ext>
            </a:extLst>
          </p:cNvPr>
          <p:cNvSpPr txBox="1"/>
          <p:nvPr userDrawn="1"/>
        </p:nvSpPr>
        <p:spPr>
          <a:xfrm>
            <a:off x="4013200" y="177931"/>
            <a:ext cx="6121400" cy="215444"/>
          </a:xfrm>
          <a:prstGeom prst="rect">
            <a:avLst/>
          </a:prstGeom>
          <a:noFill/>
        </p:spPr>
        <p:txBody>
          <a:bodyPr wrap="square" rtlCol="0">
            <a:spAutoFit/>
          </a:bodyPr>
          <a:lstStyle/>
          <a:p>
            <a:pPr algn="r"/>
            <a:r>
              <a:rPr lang="fr-FR" sz="800" b="0" i="0" dirty="0">
                <a:solidFill>
                  <a:srgbClr val="000000"/>
                </a:solidFill>
                <a:latin typeface="Hellix" pitchFamily="2" charset="77"/>
              </a:rPr>
              <a:t>PLU de Saint-Pargoire – </a:t>
            </a:r>
            <a:r>
              <a:rPr lang="fr-FR" sz="800" b="1" i="1" dirty="0">
                <a:solidFill>
                  <a:srgbClr val="000000"/>
                </a:solidFill>
                <a:latin typeface="Hellix Thin" pitchFamily="2" charset="77"/>
              </a:rPr>
              <a:t>Déclaration de projet – </a:t>
            </a:r>
            <a:r>
              <a:rPr lang="fr-FR" sz="800" b="0" i="1" dirty="0">
                <a:solidFill>
                  <a:srgbClr val="000000"/>
                </a:solidFill>
                <a:latin typeface="Hellix Thin" pitchFamily="2" charset="77"/>
              </a:rPr>
              <a:t>Textes régissant l’enquête publique</a:t>
            </a:r>
          </a:p>
        </p:txBody>
      </p:sp>
      <p:pic>
        <p:nvPicPr>
          <p:cNvPr id="8" name="Image 7">
            <a:extLst>
              <a:ext uri="{FF2B5EF4-FFF2-40B4-BE49-F238E27FC236}">
                <a16:creationId xmlns:a16="http://schemas.microsoft.com/office/drawing/2014/main" id="{F9E1175C-6381-CE4F-AF54-DFA1AC61A2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9221" y="7092950"/>
            <a:ext cx="476181" cy="432000"/>
          </a:xfrm>
          <a:prstGeom prst="rect">
            <a:avLst/>
          </a:prstGeom>
        </p:spPr>
      </p:pic>
    </p:spTree>
    <p:extLst>
      <p:ext uri="{BB962C8B-B14F-4D97-AF65-F5344CB8AC3E}">
        <p14:creationId xmlns:p14="http://schemas.microsoft.com/office/powerpoint/2010/main" val="3586806271"/>
      </p:ext>
    </p:extLst>
  </p:cSld>
  <p:clrMapOvr>
    <a:masterClrMapping/>
  </p:clrMapOvr>
  <p:extLst>
    <p:ext uri="{DCECCB84-F9BA-43D5-87BE-67443E8EF086}">
      <p15:sldGuideLst xmlns:p15="http://schemas.microsoft.com/office/powerpoint/2012/main">
        <p15:guide id="1" orient="horz" pos="340">
          <p15:clr>
            <a:srgbClr val="FBAE40"/>
          </p15:clr>
        </p15:guide>
        <p15:guide id="2" pos="351">
          <p15:clr>
            <a:srgbClr val="FBAE40"/>
          </p15:clr>
        </p15:guide>
        <p15:guide id="3" pos="6384">
          <p15:clr>
            <a:srgbClr val="FBAE40"/>
          </p15:clr>
        </p15:guide>
        <p15:guide id="4" orient="horz" pos="4468">
          <p15:clr>
            <a:srgbClr val="FBAE40"/>
          </p15:clr>
        </p15:guide>
        <p15:guide id="5" pos="1689">
          <p15:clr>
            <a:srgbClr val="FBAE40"/>
          </p15:clr>
        </p15:guide>
        <p15:guide id="6" pos="1916">
          <p15:clr>
            <a:srgbClr val="FBAE40"/>
          </p15:clr>
        </p15:guide>
        <p15:guide id="8" pos="5046">
          <p15:clr>
            <a:srgbClr val="FBAE40"/>
          </p15:clr>
        </p15:guide>
        <p15:guide id="9" pos="4819">
          <p15:clr>
            <a:srgbClr val="FBAE40"/>
          </p15:clr>
        </p15:guide>
        <p15:guide id="11" pos="3254">
          <p15:clr>
            <a:srgbClr val="FBAE40"/>
          </p15:clr>
        </p15:guide>
        <p15:guide id="12" pos="348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impaire">
    <p:spTree>
      <p:nvGrpSpPr>
        <p:cNvPr id="1" name=""/>
        <p:cNvGrpSpPr/>
        <p:nvPr/>
      </p:nvGrpSpPr>
      <p:grpSpPr>
        <a:xfrm>
          <a:off x="0" y="0"/>
          <a:ext cx="0" cy="0"/>
          <a:chOff x="0" y="0"/>
          <a:chExt cx="0" cy="0"/>
        </a:xfrm>
      </p:grpSpPr>
      <p:sp>
        <p:nvSpPr>
          <p:cNvPr id="7" name="Freeform 8">
            <a:extLst>
              <a:ext uri="{FF2B5EF4-FFF2-40B4-BE49-F238E27FC236}">
                <a16:creationId xmlns:a16="http://schemas.microsoft.com/office/drawing/2014/main" id="{D927D53E-B997-0C4D-ACBB-9564EE2CB851}"/>
              </a:ext>
            </a:extLst>
          </p:cNvPr>
          <p:cNvSpPr>
            <a:spLocks/>
          </p:cNvSpPr>
          <p:nvPr userDrawn="1"/>
        </p:nvSpPr>
        <p:spPr bwMode="auto">
          <a:xfrm flipH="1">
            <a:off x="8047035" y="-842237"/>
            <a:ext cx="4165525" cy="2763973"/>
          </a:xfrm>
          <a:custGeom>
            <a:avLst/>
            <a:gdLst>
              <a:gd name="T0" fmla="*/ 0 w 229"/>
              <a:gd name="T1" fmla="*/ 152 h 152"/>
              <a:gd name="T2" fmla="*/ 24 w 229"/>
              <a:gd name="T3" fmla="*/ 137 h 152"/>
              <a:gd name="T4" fmla="*/ 63 w 229"/>
              <a:gd name="T5" fmla="*/ 103 h 152"/>
              <a:gd name="T6" fmla="*/ 111 w 229"/>
              <a:gd name="T7" fmla="*/ 75 h 152"/>
              <a:gd name="T8" fmla="*/ 206 w 229"/>
              <a:gd name="T9" fmla="*/ 39 h 152"/>
              <a:gd name="T10" fmla="*/ 229 w 229"/>
              <a:gd name="T11" fmla="*/ 0 h 152"/>
              <a:gd name="T12" fmla="*/ 0 w 229"/>
              <a:gd name="T13" fmla="*/ 0 h 152"/>
              <a:gd name="T14" fmla="*/ 0 w 229"/>
              <a:gd name="T15" fmla="*/ 152 h 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52">
                <a:moveTo>
                  <a:pt x="0" y="152"/>
                </a:moveTo>
                <a:cubicBezTo>
                  <a:pt x="9" y="148"/>
                  <a:pt x="17" y="143"/>
                  <a:pt x="24" y="137"/>
                </a:cubicBezTo>
                <a:cubicBezTo>
                  <a:pt x="38" y="127"/>
                  <a:pt x="50" y="114"/>
                  <a:pt x="63" y="103"/>
                </a:cubicBezTo>
                <a:cubicBezTo>
                  <a:pt x="78" y="91"/>
                  <a:pt x="93" y="80"/>
                  <a:pt x="111" y="75"/>
                </a:cubicBezTo>
                <a:cubicBezTo>
                  <a:pt x="144" y="65"/>
                  <a:pt x="179" y="64"/>
                  <a:pt x="206" y="39"/>
                </a:cubicBezTo>
                <a:cubicBezTo>
                  <a:pt x="217" y="29"/>
                  <a:pt x="225" y="15"/>
                  <a:pt x="229" y="0"/>
                </a:cubicBezTo>
                <a:cubicBezTo>
                  <a:pt x="0" y="0"/>
                  <a:pt x="0" y="0"/>
                  <a:pt x="0" y="0"/>
                </a:cubicBezTo>
                <a:lnTo>
                  <a:pt x="0" y="152"/>
                </a:lnTo>
                <a:close/>
              </a:path>
            </a:pathLst>
          </a:custGeom>
          <a:solidFill>
            <a:srgbClr val="F49B2D"/>
          </a:solidFill>
          <a:ln>
            <a:noFill/>
          </a:ln>
        </p:spPr>
        <p:txBody>
          <a:bodyPr vert="horz" wrap="square" lIns="64653" tIns="32326" rIns="64653" bIns="32326" numCol="1" anchor="t" anchorCtr="0" compatLnSpc="1">
            <a:prstTxWarp prst="textNoShape">
              <a:avLst/>
            </a:prstTxWarp>
          </a:bodyPr>
          <a:lstStyle/>
          <a:p>
            <a:endParaRPr lang="fr-FR" sz="1273"/>
          </a:p>
        </p:txBody>
      </p:sp>
      <p:pic>
        <p:nvPicPr>
          <p:cNvPr id="11" name="Image 10">
            <a:extLst>
              <a:ext uri="{FF2B5EF4-FFF2-40B4-BE49-F238E27FC236}">
                <a16:creationId xmlns:a16="http://schemas.microsoft.com/office/drawing/2014/main" id="{F63DC3C7-9D69-E745-B29C-F5BEC4DCD2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159540" y="7092950"/>
            <a:ext cx="476181" cy="432000"/>
          </a:xfrm>
          <a:prstGeom prst="rect">
            <a:avLst/>
          </a:prstGeom>
        </p:spPr>
      </p:pic>
      <p:sp>
        <p:nvSpPr>
          <p:cNvPr id="15" name="object 8">
            <a:extLst>
              <a:ext uri="{FF2B5EF4-FFF2-40B4-BE49-F238E27FC236}">
                <a16:creationId xmlns:a16="http://schemas.microsoft.com/office/drawing/2014/main" id="{D3E89CD8-300C-DE44-8F36-443DCEBA86D1}"/>
              </a:ext>
            </a:extLst>
          </p:cNvPr>
          <p:cNvSpPr/>
          <p:nvPr userDrawn="1"/>
        </p:nvSpPr>
        <p:spPr>
          <a:xfrm>
            <a:off x="-1440921" y="6231938"/>
            <a:ext cx="2881842" cy="2655474"/>
          </a:xfrm>
          <a:custGeom>
            <a:avLst/>
            <a:gdLst/>
            <a:ahLst/>
            <a:cxnLst/>
            <a:rect l="l" t="t" r="r" b="b"/>
            <a:pathLst>
              <a:path w="2101850" h="1936750">
                <a:moveTo>
                  <a:pt x="565567" y="0"/>
                </a:moveTo>
                <a:lnTo>
                  <a:pt x="496447" y="6780"/>
                </a:lnTo>
                <a:lnTo>
                  <a:pt x="429914" y="25529"/>
                </a:lnTo>
                <a:lnTo>
                  <a:pt x="366436" y="55242"/>
                </a:lnTo>
                <a:lnTo>
                  <a:pt x="306480" y="94912"/>
                </a:lnTo>
                <a:lnTo>
                  <a:pt x="250514" y="143536"/>
                </a:lnTo>
                <a:lnTo>
                  <a:pt x="199005" y="200106"/>
                </a:lnTo>
                <a:lnTo>
                  <a:pt x="175068" y="231057"/>
                </a:lnTo>
                <a:lnTo>
                  <a:pt x="152421" y="263618"/>
                </a:lnTo>
                <a:lnTo>
                  <a:pt x="131122" y="297663"/>
                </a:lnTo>
                <a:lnTo>
                  <a:pt x="111229" y="333066"/>
                </a:lnTo>
                <a:lnTo>
                  <a:pt x="92801" y="369702"/>
                </a:lnTo>
                <a:lnTo>
                  <a:pt x="75897" y="407445"/>
                </a:lnTo>
                <a:lnTo>
                  <a:pt x="60574" y="446170"/>
                </a:lnTo>
                <a:lnTo>
                  <a:pt x="46892" y="485750"/>
                </a:lnTo>
                <a:lnTo>
                  <a:pt x="34909" y="526060"/>
                </a:lnTo>
                <a:lnTo>
                  <a:pt x="24683" y="566974"/>
                </a:lnTo>
                <a:lnTo>
                  <a:pt x="16272" y="608367"/>
                </a:lnTo>
                <a:lnTo>
                  <a:pt x="9736" y="650113"/>
                </a:lnTo>
                <a:lnTo>
                  <a:pt x="5132" y="692086"/>
                </a:lnTo>
                <a:lnTo>
                  <a:pt x="2519" y="734161"/>
                </a:lnTo>
                <a:lnTo>
                  <a:pt x="1119" y="777990"/>
                </a:lnTo>
                <a:lnTo>
                  <a:pt x="261" y="822419"/>
                </a:lnTo>
                <a:lnTo>
                  <a:pt x="0" y="867343"/>
                </a:lnTo>
                <a:lnTo>
                  <a:pt x="388" y="912656"/>
                </a:lnTo>
                <a:lnTo>
                  <a:pt x="1481" y="958252"/>
                </a:lnTo>
                <a:lnTo>
                  <a:pt x="3334" y="1004027"/>
                </a:lnTo>
                <a:lnTo>
                  <a:pt x="6001" y="1049874"/>
                </a:lnTo>
                <a:lnTo>
                  <a:pt x="9536" y="1095687"/>
                </a:lnTo>
                <a:lnTo>
                  <a:pt x="13995" y="1141363"/>
                </a:lnTo>
                <a:lnTo>
                  <a:pt x="19431" y="1186793"/>
                </a:lnTo>
                <a:lnTo>
                  <a:pt x="25899" y="1231874"/>
                </a:lnTo>
                <a:lnTo>
                  <a:pt x="33454" y="1276500"/>
                </a:lnTo>
                <a:lnTo>
                  <a:pt x="42150" y="1320564"/>
                </a:lnTo>
                <a:lnTo>
                  <a:pt x="52041" y="1363962"/>
                </a:lnTo>
                <a:lnTo>
                  <a:pt x="63183" y="1406588"/>
                </a:lnTo>
                <a:lnTo>
                  <a:pt x="75630" y="1448337"/>
                </a:lnTo>
                <a:lnTo>
                  <a:pt x="89436" y="1489102"/>
                </a:lnTo>
                <a:lnTo>
                  <a:pt x="104656" y="1528778"/>
                </a:lnTo>
                <a:lnTo>
                  <a:pt x="121344" y="1567260"/>
                </a:lnTo>
                <a:lnTo>
                  <a:pt x="139556" y="1604442"/>
                </a:lnTo>
                <a:lnTo>
                  <a:pt x="159344" y="1640219"/>
                </a:lnTo>
                <a:lnTo>
                  <a:pt x="180765" y="1674485"/>
                </a:lnTo>
                <a:lnTo>
                  <a:pt x="203872" y="1707134"/>
                </a:lnTo>
                <a:lnTo>
                  <a:pt x="228720" y="1738061"/>
                </a:lnTo>
                <a:lnTo>
                  <a:pt x="255364" y="1767160"/>
                </a:lnTo>
                <a:lnTo>
                  <a:pt x="283857" y="1794326"/>
                </a:lnTo>
                <a:lnTo>
                  <a:pt x="314256" y="1819453"/>
                </a:lnTo>
                <a:lnTo>
                  <a:pt x="346613" y="1842435"/>
                </a:lnTo>
                <a:lnTo>
                  <a:pt x="380985" y="1863168"/>
                </a:lnTo>
                <a:lnTo>
                  <a:pt x="417424" y="1881546"/>
                </a:lnTo>
                <a:lnTo>
                  <a:pt x="455986" y="1897462"/>
                </a:lnTo>
                <a:lnTo>
                  <a:pt x="496726" y="1910811"/>
                </a:lnTo>
                <a:lnTo>
                  <a:pt x="539697" y="1921489"/>
                </a:lnTo>
                <a:lnTo>
                  <a:pt x="584955" y="1929388"/>
                </a:lnTo>
                <a:lnTo>
                  <a:pt x="632553" y="1934404"/>
                </a:lnTo>
                <a:lnTo>
                  <a:pt x="682547" y="1936432"/>
                </a:lnTo>
                <a:lnTo>
                  <a:pt x="734991" y="1935365"/>
                </a:lnTo>
                <a:lnTo>
                  <a:pt x="785759" y="1931355"/>
                </a:lnTo>
                <a:lnTo>
                  <a:pt x="835935" y="1924495"/>
                </a:lnTo>
                <a:lnTo>
                  <a:pt x="885536" y="1914981"/>
                </a:lnTo>
                <a:lnTo>
                  <a:pt x="934581" y="1903010"/>
                </a:lnTo>
                <a:lnTo>
                  <a:pt x="983089" y="1888777"/>
                </a:lnTo>
                <a:lnTo>
                  <a:pt x="1031077" y="1872480"/>
                </a:lnTo>
                <a:lnTo>
                  <a:pt x="1078565" y="1854314"/>
                </a:lnTo>
                <a:lnTo>
                  <a:pt x="1125571" y="1834477"/>
                </a:lnTo>
                <a:lnTo>
                  <a:pt x="1172112" y="1813164"/>
                </a:lnTo>
                <a:lnTo>
                  <a:pt x="1218209" y="1790572"/>
                </a:lnTo>
                <a:lnTo>
                  <a:pt x="1263878" y="1766897"/>
                </a:lnTo>
                <a:lnTo>
                  <a:pt x="1309138" y="1742336"/>
                </a:lnTo>
                <a:lnTo>
                  <a:pt x="1354009" y="1717085"/>
                </a:lnTo>
                <a:lnTo>
                  <a:pt x="1398507" y="1691341"/>
                </a:lnTo>
                <a:lnTo>
                  <a:pt x="1573153" y="1587359"/>
                </a:lnTo>
                <a:lnTo>
                  <a:pt x="1609127" y="1566799"/>
                </a:lnTo>
                <a:lnTo>
                  <a:pt x="1648023" y="1545671"/>
                </a:lnTo>
                <a:lnTo>
                  <a:pt x="1731731" y="1501016"/>
                </a:lnTo>
                <a:lnTo>
                  <a:pt x="1775115" y="1477138"/>
                </a:lnTo>
                <a:lnTo>
                  <a:pt x="1818569" y="1451994"/>
                </a:lnTo>
                <a:lnTo>
                  <a:pt x="1861378" y="1425409"/>
                </a:lnTo>
                <a:lnTo>
                  <a:pt x="1902830" y="1397208"/>
                </a:lnTo>
                <a:lnTo>
                  <a:pt x="1942212" y="1367216"/>
                </a:lnTo>
                <a:lnTo>
                  <a:pt x="1978810" y="1335258"/>
                </a:lnTo>
                <a:lnTo>
                  <a:pt x="2011910" y="1301159"/>
                </a:lnTo>
                <a:lnTo>
                  <a:pt x="2040800" y="1264745"/>
                </a:lnTo>
                <a:lnTo>
                  <a:pt x="2064766" y="1225841"/>
                </a:lnTo>
                <a:lnTo>
                  <a:pt x="2083094" y="1184271"/>
                </a:lnTo>
                <a:lnTo>
                  <a:pt x="2094979" y="1140205"/>
                </a:lnTo>
                <a:lnTo>
                  <a:pt x="2100925" y="1089754"/>
                </a:lnTo>
                <a:lnTo>
                  <a:pt x="2099568" y="1043268"/>
                </a:lnTo>
                <a:lnTo>
                  <a:pt x="2091572" y="1000239"/>
                </a:lnTo>
                <a:lnTo>
                  <a:pt x="2077512" y="960502"/>
                </a:lnTo>
                <a:lnTo>
                  <a:pt x="2057961" y="923891"/>
                </a:lnTo>
                <a:lnTo>
                  <a:pt x="2033490" y="890242"/>
                </a:lnTo>
                <a:lnTo>
                  <a:pt x="2004674" y="859388"/>
                </a:lnTo>
                <a:lnTo>
                  <a:pt x="1972085" y="831166"/>
                </a:lnTo>
                <a:lnTo>
                  <a:pt x="1936296" y="805410"/>
                </a:lnTo>
                <a:lnTo>
                  <a:pt x="1897879" y="781954"/>
                </a:lnTo>
                <a:lnTo>
                  <a:pt x="1857410" y="760633"/>
                </a:lnTo>
                <a:lnTo>
                  <a:pt x="1815458" y="741283"/>
                </a:lnTo>
                <a:lnTo>
                  <a:pt x="1772599" y="723737"/>
                </a:lnTo>
                <a:lnTo>
                  <a:pt x="1729405" y="707831"/>
                </a:lnTo>
                <a:lnTo>
                  <a:pt x="1686449" y="693400"/>
                </a:lnTo>
                <a:lnTo>
                  <a:pt x="1644303" y="680278"/>
                </a:lnTo>
                <a:lnTo>
                  <a:pt x="1603542" y="668300"/>
                </a:lnTo>
                <a:lnTo>
                  <a:pt x="1528462" y="647115"/>
                </a:lnTo>
                <a:lnTo>
                  <a:pt x="1477631" y="631010"/>
                </a:lnTo>
                <a:lnTo>
                  <a:pt x="1430263" y="612535"/>
                </a:lnTo>
                <a:lnTo>
                  <a:pt x="1386003" y="591827"/>
                </a:lnTo>
                <a:lnTo>
                  <a:pt x="1344502" y="569020"/>
                </a:lnTo>
                <a:lnTo>
                  <a:pt x="1305407" y="544249"/>
                </a:lnTo>
                <a:lnTo>
                  <a:pt x="1268367" y="517650"/>
                </a:lnTo>
                <a:lnTo>
                  <a:pt x="1233030" y="489358"/>
                </a:lnTo>
                <a:lnTo>
                  <a:pt x="1199044" y="459507"/>
                </a:lnTo>
                <a:lnTo>
                  <a:pt x="1166058" y="428233"/>
                </a:lnTo>
                <a:lnTo>
                  <a:pt x="1133720" y="395672"/>
                </a:lnTo>
                <a:lnTo>
                  <a:pt x="1101678" y="361957"/>
                </a:lnTo>
                <a:lnTo>
                  <a:pt x="1069581" y="327225"/>
                </a:lnTo>
                <a:lnTo>
                  <a:pt x="1003814" y="255248"/>
                </a:lnTo>
                <a:lnTo>
                  <a:pt x="969441" y="218273"/>
                </a:lnTo>
                <a:lnTo>
                  <a:pt x="933606" y="180822"/>
                </a:lnTo>
                <a:lnTo>
                  <a:pt x="896084" y="144561"/>
                </a:lnTo>
                <a:lnTo>
                  <a:pt x="858565" y="112676"/>
                </a:lnTo>
                <a:lnTo>
                  <a:pt x="821108" y="85039"/>
                </a:lnTo>
                <a:lnTo>
                  <a:pt x="783772" y="61526"/>
                </a:lnTo>
                <a:lnTo>
                  <a:pt x="746616" y="42011"/>
                </a:lnTo>
                <a:lnTo>
                  <a:pt x="709697" y="26367"/>
                </a:lnTo>
                <a:lnTo>
                  <a:pt x="673074" y="14470"/>
                </a:lnTo>
                <a:lnTo>
                  <a:pt x="600950" y="1412"/>
                </a:lnTo>
                <a:lnTo>
                  <a:pt x="565567" y="0"/>
                </a:lnTo>
                <a:close/>
              </a:path>
              <a:path w="2101850" h="1936750">
                <a:moveTo>
                  <a:pt x="2095072" y="1139862"/>
                </a:moveTo>
                <a:lnTo>
                  <a:pt x="2094979" y="1140205"/>
                </a:lnTo>
                <a:lnTo>
                  <a:pt x="2087106" y="1182491"/>
                </a:lnTo>
                <a:lnTo>
                  <a:pt x="2095072" y="1139862"/>
                </a:lnTo>
                <a:close/>
              </a:path>
              <a:path w="2101850" h="1936750">
                <a:moveTo>
                  <a:pt x="2095120" y="1139449"/>
                </a:moveTo>
                <a:lnTo>
                  <a:pt x="2094979" y="1140205"/>
                </a:lnTo>
                <a:lnTo>
                  <a:pt x="2095072" y="1139862"/>
                </a:lnTo>
                <a:lnTo>
                  <a:pt x="2095120" y="1139449"/>
                </a:lnTo>
                <a:close/>
              </a:path>
              <a:path w="2101850" h="1936750">
                <a:moveTo>
                  <a:pt x="2101259" y="1106483"/>
                </a:moveTo>
                <a:lnTo>
                  <a:pt x="2095120" y="1139449"/>
                </a:lnTo>
                <a:lnTo>
                  <a:pt x="2095072" y="1139862"/>
                </a:lnTo>
                <a:lnTo>
                  <a:pt x="2101259" y="1106483"/>
                </a:lnTo>
                <a:close/>
              </a:path>
            </a:pathLst>
          </a:custGeom>
          <a:solidFill>
            <a:srgbClr val="40002F"/>
          </a:solidFill>
        </p:spPr>
        <p:txBody>
          <a:bodyPr wrap="square" lIns="0" tIns="0" rIns="0" bIns="0" rtlCol="0"/>
          <a:lstStyle/>
          <a:p>
            <a:endParaRPr dirty="0"/>
          </a:p>
        </p:txBody>
      </p:sp>
      <p:sp>
        <p:nvSpPr>
          <p:cNvPr id="16" name="ZoneTexte 15">
            <a:extLst>
              <a:ext uri="{FF2B5EF4-FFF2-40B4-BE49-F238E27FC236}">
                <a16:creationId xmlns:a16="http://schemas.microsoft.com/office/drawing/2014/main" id="{657848CB-B914-2C47-BE6B-2F65CB149DEC}"/>
              </a:ext>
            </a:extLst>
          </p:cNvPr>
          <p:cNvSpPr txBox="1"/>
          <p:nvPr userDrawn="1"/>
        </p:nvSpPr>
        <p:spPr>
          <a:xfrm>
            <a:off x="10159540" y="294797"/>
            <a:ext cx="532273" cy="246221"/>
          </a:xfrm>
          <a:prstGeom prst="rect">
            <a:avLst/>
          </a:prstGeom>
          <a:noFill/>
        </p:spPr>
        <p:txBody>
          <a:bodyPr wrap="square" rtlCol="0">
            <a:spAutoFit/>
          </a:bodyPr>
          <a:lstStyle/>
          <a:p>
            <a:pPr algn="ctr"/>
            <a:fld id="{8EC793A8-4F4D-704F-A517-614A5B9B3971}" type="slidenum">
              <a:rPr lang="fr-FR" sz="1000" b="0" i="0" smtClean="0">
                <a:solidFill>
                  <a:srgbClr val="FFFFFF"/>
                </a:solidFill>
                <a:latin typeface="Hellix" pitchFamily="2" charset="77"/>
              </a:rPr>
              <a:pPr algn="ctr"/>
              <a:t>‹N°›</a:t>
            </a:fld>
            <a:endParaRPr lang="fr-FR" sz="1000" b="0" i="0" dirty="0">
              <a:solidFill>
                <a:srgbClr val="FFFFFF"/>
              </a:solidFill>
              <a:latin typeface="Hellix" pitchFamily="2" charset="77"/>
            </a:endParaRPr>
          </a:p>
        </p:txBody>
      </p:sp>
      <p:sp>
        <p:nvSpPr>
          <p:cNvPr id="8" name="ZoneTexte 7">
            <a:extLst>
              <a:ext uri="{FF2B5EF4-FFF2-40B4-BE49-F238E27FC236}">
                <a16:creationId xmlns:a16="http://schemas.microsoft.com/office/drawing/2014/main" id="{EABE890A-AE32-274B-A020-CFDF6EC39658}"/>
              </a:ext>
            </a:extLst>
          </p:cNvPr>
          <p:cNvSpPr txBox="1"/>
          <p:nvPr userDrawn="1"/>
        </p:nvSpPr>
        <p:spPr>
          <a:xfrm>
            <a:off x="557212" y="202019"/>
            <a:ext cx="8501727" cy="215444"/>
          </a:xfrm>
          <a:prstGeom prst="rect">
            <a:avLst/>
          </a:prstGeom>
          <a:noFill/>
        </p:spPr>
        <p:txBody>
          <a:bodyPr wrap="square" rtlCol="0">
            <a:spAutoFit/>
          </a:bodyPr>
          <a:lstStyle/>
          <a:p>
            <a:pPr algn="l"/>
            <a:r>
              <a:rPr lang="fr-FR" sz="800" b="0" i="0" dirty="0">
                <a:solidFill>
                  <a:srgbClr val="000000"/>
                </a:solidFill>
                <a:latin typeface="Hellix" pitchFamily="2" charset="77"/>
              </a:rPr>
              <a:t>PLU de Saint-Pargoire – </a:t>
            </a:r>
            <a:r>
              <a:rPr lang="fr-FR" sz="800" b="1" i="1" dirty="0">
                <a:solidFill>
                  <a:srgbClr val="000000"/>
                </a:solidFill>
                <a:latin typeface="Hellix Thin" pitchFamily="2" charset="77"/>
              </a:rPr>
              <a:t>Déclaration de projet – </a:t>
            </a:r>
            <a:r>
              <a:rPr lang="fr-FR" sz="800" b="0" i="1" dirty="0">
                <a:solidFill>
                  <a:srgbClr val="000000"/>
                </a:solidFill>
                <a:latin typeface="Hellix Thin" pitchFamily="2" charset="77"/>
              </a:rPr>
              <a:t>Textes régissant l’enquête publique et décisions pouvant être adoptées à terme – Autres autorisations nécessaires au projet</a:t>
            </a:r>
          </a:p>
        </p:txBody>
      </p:sp>
    </p:spTree>
    <p:extLst>
      <p:ext uri="{BB962C8B-B14F-4D97-AF65-F5344CB8AC3E}">
        <p14:creationId xmlns:p14="http://schemas.microsoft.com/office/powerpoint/2010/main" val="1935781391"/>
      </p:ext>
    </p:extLst>
  </p:cSld>
  <p:clrMapOvr>
    <a:masterClrMapping/>
  </p:clrMapOvr>
  <p:extLst>
    <p:ext uri="{DCECCB84-F9BA-43D5-87BE-67443E8EF086}">
      <p15:sldGuideLst xmlns:p15="http://schemas.microsoft.com/office/powerpoint/2012/main">
        <p15:guide id="1" orient="horz" pos="340">
          <p15:clr>
            <a:srgbClr val="FBAE40"/>
          </p15:clr>
        </p15:guide>
        <p15:guide id="2" pos="351">
          <p15:clr>
            <a:srgbClr val="FBAE40"/>
          </p15:clr>
        </p15:guide>
        <p15:guide id="3" pos="6384">
          <p15:clr>
            <a:srgbClr val="FBAE40"/>
          </p15:clr>
        </p15:guide>
        <p15:guide id="4" orient="horz" pos="4468">
          <p15:clr>
            <a:srgbClr val="FBAE40"/>
          </p15:clr>
        </p15:guide>
        <p15:guide id="5" pos="1689">
          <p15:clr>
            <a:srgbClr val="FBAE40"/>
          </p15:clr>
        </p15:guide>
        <p15:guide id="6" pos="1916">
          <p15:clr>
            <a:srgbClr val="FBAE40"/>
          </p15:clr>
        </p15:guide>
        <p15:guide id="8" pos="5046">
          <p15:clr>
            <a:srgbClr val="FBAE40"/>
          </p15:clr>
        </p15:guide>
        <p15:guide id="9" pos="4819">
          <p15:clr>
            <a:srgbClr val="FBAE40"/>
          </p15:clr>
        </p15:guide>
        <p15:guide id="11" pos="3254">
          <p15:clr>
            <a:srgbClr val="FBAE40"/>
          </p15:clr>
        </p15:guide>
        <p15:guide id="12" pos="348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ercallaire_impaire">
    <p:spTree>
      <p:nvGrpSpPr>
        <p:cNvPr id="1" name=""/>
        <p:cNvGrpSpPr/>
        <p:nvPr/>
      </p:nvGrpSpPr>
      <p:grpSpPr>
        <a:xfrm>
          <a:off x="0" y="0"/>
          <a:ext cx="0" cy="0"/>
          <a:chOff x="0" y="0"/>
          <a:chExt cx="0" cy="0"/>
        </a:xfrm>
      </p:grpSpPr>
      <p:sp>
        <p:nvSpPr>
          <p:cNvPr id="10" name="Freeform 12">
            <a:extLst>
              <a:ext uri="{FF2B5EF4-FFF2-40B4-BE49-F238E27FC236}">
                <a16:creationId xmlns:a16="http://schemas.microsoft.com/office/drawing/2014/main" id="{D7FF0EA9-CD7D-2544-937E-870DAAECAF75}"/>
              </a:ext>
            </a:extLst>
          </p:cNvPr>
          <p:cNvSpPr>
            <a:spLocks/>
          </p:cNvSpPr>
          <p:nvPr userDrawn="1"/>
        </p:nvSpPr>
        <p:spPr bwMode="auto">
          <a:xfrm>
            <a:off x="0" y="0"/>
            <a:ext cx="10691813" cy="6177562"/>
          </a:xfrm>
          <a:custGeom>
            <a:avLst/>
            <a:gdLst>
              <a:gd name="T0" fmla="*/ 437 w 437"/>
              <a:gd name="T1" fmla="*/ 0 h 248"/>
              <a:gd name="T2" fmla="*/ 0 w 437"/>
              <a:gd name="T3" fmla="*/ 0 h 248"/>
              <a:gd name="T4" fmla="*/ 0 w 437"/>
              <a:gd name="T5" fmla="*/ 243 h 248"/>
              <a:gd name="T6" fmla="*/ 155 w 437"/>
              <a:gd name="T7" fmla="*/ 232 h 248"/>
              <a:gd name="T8" fmla="*/ 290 w 437"/>
              <a:gd name="T9" fmla="*/ 181 h 248"/>
              <a:gd name="T10" fmla="*/ 434 w 437"/>
              <a:gd name="T11" fmla="*/ 105 h 248"/>
              <a:gd name="T12" fmla="*/ 437 w 437"/>
              <a:gd name="T13" fmla="*/ 105 h 248"/>
              <a:gd name="T14" fmla="*/ 437 w 437"/>
              <a:gd name="T15" fmla="*/ 0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7" h="248">
                <a:moveTo>
                  <a:pt x="437" y="0"/>
                </a:moveTo>
                <a:cubicBezTo>
                  <a:pt x="0" y="0"/>
                  <a:pt x="0" y="0"/>
                  <a:pt x="0" y="0"/>
                </a:cubicBezTo>
                <a:cubicBezTo>
                  <a:pt x="0" y="243"/>
                  <a:pt x="0" y="243"/>
                  <a:pt x="0" y="243"/>
                </a:cubicBezTo>
                <a:cubicBezTo>
                  <a:pt x="45" y="248"/>
                  <a:pt x="97" y="245"/>
                  <a:pt x="155" y="232"/>
                </a:cubicBezTo>
                <a:cubicBezTo>
                  <a:pt x="207" y="220"/>
                  <a:pt x="251" y="203"/>
                  <a:pt x="290" y="181"/>
                </a:cubicBezTo>
                <a:cubicBezTo>
                  <a:pt x="290" y="181"/>
                  <a:pt x="393" y="109"/>
                  <a:pt x="434" y="105"/>
                </a:cubicBezTo>
                <a:cubicBezTo>
                  <a:pt x="435" y="105"/>
                  <a:pt x="436" y="105"/>
                  <a:pt x="437" y="105"/>
                </a:cubicBezTo>
                <a:lnTo>
                  <a:pt x="437" y="0"/>
                </a:lnTo>
                <a:close/>
              </a:path>
            </a:pathLst>
          </a:custGeom>
          <a:solidFill>
            <a:srgbClr val="ECECEC"/>
          </a:solidFill>
          <a:ln>
            <a:noFill/>
          </a:ln>
        </p:spPr>
        <p:txBody>
          <a:bodyPr vert="horz" wrap="square" lIns="91440" tIns="45720" rIns="91440" bIns="45720" numCol="1" anchor="t" anchorCtr="0" compatLnSpc="1">
            <a:prstTxWarp prst="textNoShape">
              <a:avLst/>
            </a:prstTxWarp>
          </a:bodyPr>
          <a:lstStyle/>
          <a:p>
            <a:endParaRPr lang="fr-FR"/>
          </a:p>
        </p:txBody>
      </p:sp>
      <p:pic>
        <p:nvPicPr>
          <p:cNvPr id="11" name="Image 10" descr="Une image contenant invertébré, euryalina, champignon, blanc&#10;&#10;Description générée automatiquement">
            <a:extLst>
              <a:ext uri="{FF2B5EF4-FFF2-40B4-BE49-F238E27FC236}">
                <a16:creationId xmlns:a16="http://schemas.microsoft.com/office/drawing/2014/main" id="{AFA8AE16-E1CB-144B-AA55-15EC7996FB38}"/>
              </a:ext>
            </a:extLst>
          </p:cNvPr>
          <p:cNvPicPr>
            <a:picLocks noChangeAspect="1"/>
          </p:cNvPicPr>
          <p:nvPr userDrawn="1"/>
        </p:nvPicPr>
        <p:blipFill>
          <a:blip r:embed="rId2" cstate="screen">
            <a:alphaModFix amt="67000"/>
            <a:extLst>
              <a:ext uri="{28A0092B-C50C-407E-A947-70E740481C1C}">
                <a14:useLocalDpi xmlns:a14="http://schemas.microsoft.com/office/drawing/2010/main"/>
              </a:ext>
            </a:extLst>
          </a:blip>
          <a:stretch>
            <a:fillRect/>
          </a:stretch>
        </p:blipFill>
        <p:spPr>
          <a:xfrm>
            <a:off x="-16751462" y="-345444"/>
            <a:ext cx="29338126" cy="8250562"/>
          </a:xfrm>
          <a:prstGeom prst="rect">
            <a:avLst/>
          </a:prstGeom>
        </p:spPr>
      </p:pic>
      <p:pic>
        <p:nvPicPr>
          <p:cNvPr id="3" name="Image 2">
            <a:extLst>
              <a:ext uri="{FF2B5EF4-FFF2-40B4-BE49-F238E27FC236}">
                <a16:creationId xmlns:a16="http://schemas.microsoft.com/office/drawing/2014/main" id="{E3C44ACD-A9F3-4F40-8071-72C1AA054D1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159540" y="7092950"/>
            <a:ext cx="476181" cy="432000"/>
          </a:xfrm>
          <a:prstGeom prst="rect">
            <a:avLst/>
          </a:prstGeom>
        </p:spPr>
      </p:pic>
      <p:sp>
        <p:nvSpPr>
          <p:cNvPr id="7" name="ZoneTexte 6">
            <a:extLst>
              <a:ext uri="{FF2B5EF4-FFF2-40B4-BE49-F238E27FC236}">
                <a16:creationId xmlns:a16="http://schemas.microsoft.com/office/drawing/2014/main" id="{7CF565D5-5F4A-A140-A840-D5BC44E1B335}"/>
              </a:ext>
            </a:extLst>
          </p:cNvPr>
          <p:cNvSpPr txBox="1"/>
          <p:nvPr userDrawn="1"/>
        </p:nvSpPr>
        <p:spPr>
          <a:xfrm>
            <a:off x="10159540" y="294797"/>
            <a:ext cx="532273" cy="246221"/>
          </a:xfrm>
          <a:prstGeom prst="rect">
            <a:avLst/>
          </a:prstGeom>
          <a:noFill/>
        </p:spPr>
        <p:txBody>
          <a:bodyPr wrap="square" rtlCol="0">
            <a:spAutoFit/>
          </a:bodyPr>
          <a:lstStyle/>
          <a:p>
            <a:pPr algn="ctr"/>
            <a:fld id="{8EC793A8-4F4D-704F-A517-614A5B9B3971}" type="slidenum">
              <a:rPr lang="fr-FR" sz="1000" b="0" i="0" smtClean="0">
                <a:solidFill>
                  <a:srgbClr val="000000"/>
                </a:solidFill>
                <a:latin typeface="Hellix" pitchFamily="2" charset="77"/>
              </a:rPr>
              <a:pPr algn="ctr"/>
              <a:t>‹N°›</a:t>
            </a:fld>
            <a:endParaRPr lang="fr-FR" sz="1000" b="0" i="0" dirty="0">
              <a:solidFill>
                <a:srgbClr val="000000"/>
              </a:solidFill>
              <a:latin typeface="Hellix" pitchFamily="2" charset="77"/>
            </a:endParaRPr>
          </a:p>
        </p:txBody>
      </p:sp>
    </p:spTree>
    <p:extLst>
      <p:ext uri="{BB962C8B-B14F-4D97-AF65-F5344CB8AC3E}">
        <p14:creationId xmlns:p14="http://schemas.microsoft.com/office/powerpoint/2010/main" val="3059855781"/>
      </p:ext>
    </p:extLst>
  </p:cSld>
  <p:clrMapOvr>
    <a:masterClrMapping/>
  </p:clrMapOvr>
  <p:extLst>
    <p:ext uri="{DCECCB84-F9BA-43D5-87BE-67443E8EF086}">
      <p15:sldGuideLst xmlns:p15="http://schemas.microsoft.com/office/powerpoint/2012/main">
        <p15:guide id="1" orient="horz" pos="340">
          <p15:clr>
            <a:srgbClr val="FBAE40"/>
          </p15:clr>
        </p15:guide>
        <p15:guide id="2" pos="351">
          <p15:clr>
            <a:srgbClr val="FBAE40"/>
          </p15:clr>
        </p15:guide>
        <p15:guide id="3" pos="6384">
          <p15:clr>
            <a:srgbClr val="FBAE40"/>
          </p15:clr>
        </p15:guide>
        <p15:guide id="4" orient="horz" pos="4468">
          <p15:clr>
            <a:srgbClr val="FBAE40"/>
          </p15:clr>
        </p15:guide>
        <p15:guide id="5" pos="1689">
          <p15:clr>
            <a:srgbClr val="FBAE40"/>
          </p15:clr>
        </p15:guide>
        <p15:guide id="6" pos="1916">
          <p15:clr>
            <a:srgbClr val="FBAE40"/>
          </p15:clr>
        </p15:guide>
        <p15:guide id="8" pos="5046">
          <p15:clr>
            <a:srgbClr val="FBAE40"/>
          </p15:clr>
        </p15:guide>
        <p15:guide id="9" pos="4819">
          <p15:clr>
            <a:srgbClr val="FBAE40"/>
          </p15:clr>
        </p15:guide>
        <p15:guide id="11" pos="3254">
          <p15:clr>
            <a:srgbClr val="FBAE40"/>
          </p15:clr>
        </p15:guide>
        <p15:guide id="12" pos="3481">
          <p15:clr>
            <a:srgbClr val="FBAE40"/>
          </p15:clr>
        </p15:guide>
        <p15:guide id="13" orient="horz" pos="2381">
          <p15:clr>
            <a:srgbClr val="FBAE40"/>
          </p15:clr>
        </p15:guide>
        <p15:guide id="14" pos="336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34591" y="302740"/>
            <a:ext cx="9622632" cy="1259946"/>
          </a:xfrm>
          <a:prstGeom prst="rect">
            <a:avLst/>
          </a:prstGeom>
        </p:spPr>
        <p:txBody>
          <a:bodyPr/>
          <a:lstStyle/>
          <a:p>
            <a:r>
              <a:rPr lang="fr-FR"/>
              <a:t>Cliquez et modifiez le titre</a:t>
            </a:r>
          </a:p>
        </p:txBody>
      </p:sp>
      <p:sp>
        <p:nvSpPr>
          <p:cNvPr id="3" name="Espace réservé du contenu 2"/>
          <p:cNvSpPr>
            <a:spLocks noGrp="1"/>
          </p:cNvSpPr>
          <p:nvPr>
            <p:ph idx="1"/>
          </p:nvPr>
        </p:nvSpPr>
        <p:spPr>
          <a:xfrm>
            <a:off x="534591" y="1763928"/>
            <a:ext cx="9622632" cy="4989036"/>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534591" y="7006700"/>
            <a:ext cx="2494756" cy="402483"/>
          </a:xfrm>
          <a:prstGeom prst="rect">
            <a:avLst/>
          </a:prstGeom>
        </p:spPr>
        <p:txBody>
          <a:bodyPr/>
          <a:lstStyle/>
          <a:p>
            <a:fld id="{0C1ED4AB-071C-234E-825A-03FAEDCD14F5}" type="datetime1">
              <a:rPr lang="fr-FR" smtClean="0"/>
              <a:pPr/>
              <a:t>12/09/2025</a:t>
            </a:fld>
            <a:endParaRPr lang="fr-FR"/>
          </a:p>
        </p:txBody>
      </p:sp>
      <p:sp>
        <p:nvSpPr>
          <p:cNvPr id="5" name="Espace réservé du pied de page 4"/>
          <p:cNvSpPr>
            <a:spLocks noGrp="1"/>
          </p:cNvSpPr>
          <p:nvPr>
            <p:ph type="ftr" sz="quarter" idx="11"/>
          </p:nvPr>
        </p:nvSpPr>
        <p:spPr>
          <a:xfrm>
            <a:off x="3653038" y="7006700"/>
            <a:ext cx="3385741" cy="402483"/>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7662466" y="7006700"/>
            <a:ext cx="2494756" cy="402483"/>
          </a:xfrm>
          <a:prstGeom prst="rect">
            <a:avLst/>
          </a:prstGeom>
        </p:spPr>
        <p:txBody>
          <a:bodyPr/>
          <a:lstStyle/>
          <a:p>
            <a:fld id="{0E5C91E4-3A7C-FB4C-BA6B-9D4316D492D5}" type="slidenum">
              <a:rPr lang="fr-FR" smtClean="0"/>
              <a:pPr/>
              <a:t>‹N°›</a:t>
            </a:fld>
            <a:endParaRPr lang="fr-FR"/>
          </a:p>
        </p:txBody>
      </p:sp>
    </p:spTree>
    <p:extLst>
      <p:ext uri="{BB962C8B-B14F-4D97-AF65-F5344CB8AC3E}">
        <p14:creationId xmlns:p14="http://schemas.microsoft.com/office/powerpoint/2010/main" val="230589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534591" y="7006700"/>
            <a:ext cx="2494756" cy="402483"/>
          </a:xfrm>
          <a:prstGeom prst="rect">
            <a:avLst/>
          </a:prstGeom>
        </p:spPr>
        <p:txBody>
          <a:bodyPr/>
          <a:lstStyle/>
          <a:p>
            <a:fld id="{FDF74C1F-232A-8944-9420-CD0A94C3F06F}" type="datetime1">
              <a:rPr lang="fr-FR" smtClean="0"/>
              <a:pPr/>
              <a:t>12/09/2025</a:t>
            </a:fld>
            <a:endParaRPr lang="fr-FR"/>
          </a:p>
        </p:txBody>
      </p:sp>
      <p:sp>
        <p:nvSpPr>
          <p:cNvPr id="3" name="Espace réservé du pied de page 2"/>
          <p:cNvSpPr>
            <a:spLocks noGrp="1"/>
          </p:cNvSpPr>
          <p:nvPr>
            <p:ph type="ftr" sz="quarter" idx="11"/>
          </p:nvPr>
        </p:nvSpPr>
        <p:spPr>
          <a:xfrm>
            <a:off x="3653038" y="7006700"/>
            <a:ext cx="3385741" cy="402483"/>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7662466" y="7006700"/>
            <a:ext cx="2494756" cy="402483"/>
          </a:xfrm>
          <a:prstGeom prst="rect">
            <a:avLst/>
          </a:prstGeom>
        </p:spPr>
        <p:txBody>
          <a:bodyPr/>
          <a:lstStyle/>
          <a:p>
            <a:fld id="{0E5C91E4-3A7C-FB4C-BA6B-9D4316D492D5}" type="slidenum">
              <a:rPr lang="fr-FR" smtClean="0"/>
              <a:pPr/>
              <a:t>‹N°›</a:t>
            </a:fld>
            <a:endParaRPr lang="fr-FR"/>
          </a:p>
        </p:txBody>
      </p:sp>
    </p:spTree>
    <p:extLst>
      <p:ext uri="{BB962C8B-B14F-4D97-AF65-F5344CB8AC3E}">
        <p14:creationId xmlns:p14="http://schemas.microsoft.com/office/powerpoint/2010/main" val="2739770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039598"/>
      </p:ext>
    </p:extLst>
  </p:cSld>
  <p:clrMap bg1="lt1" tx1="dk1" bg2="lt2" tx2="dk2" accent1="accent1" accent2="accent2" accent3="accent3" accent4="accent4" accent5="accent5" accent6="accent6" hlink="hlink" folHlink="folHlink"/>
  <p:sldLayoutIdLst>
    <p:sldLayoutId id="2147483675" r:id="rId1"/>
    <p:sldLayoutId id="2147483663" r:id="rId2"/>
    <p:sldLayoutId id="2147483690" r:id="rId3"/>
    <p:sldLayoutId id="2147483672" r:id="rId4"/>
    <p:sldLayoutId id="2147483686" r:id="rId5"/>
    <p:sldLayoutId id="2147483687" r:id="rId6"/>
    <p:sldLayoutId id="2147483684" r:id="rId7"/>
    <p:sldLayoutId id="2147483688" r:id="rId8"/>
    <p:sldLayoutId id="2147483689" r:id="rId9"/>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E5C00AA0-3BD6-824D-9C35-5F442516BA00}"/>
              </a:ext>
            </a:extLst>
          </p:cNvPr>
          <p:cNvSpPr txBox="1"/>
          <p:nvPr/>
        </p:nvSpPr>
        <p:spPr>
          <a:xfrm>
            <a:off x="625009" y="3001292"/>
            <a:ext cx="9022342" cy="800219"/>
          </a:xfrm>
          <a:prstGeom prst="rect">
            <a:avLst/>
          </a:prstGeom>
          <a:noFill/>
        </p:spPr>
        <p:txBody>
          <a:bodyPr wrap="none" rtlCol="0">
            <a:spAutoFit/>
          </a:bodyPr>
          <a:lstStyle/>
          <a:p>
            <a:r>
              <a:rPr lang="fr-FR" spc="-5" dirty="0">
                <a:solidFill>
                  <a:srgbClr val="40002F"/>
                </a:solidFill>
                <a:latin typeface="Hellix"/>
                <a:cs typeface="Hellix"/>
              </a:rPr>
              <a:t>Pièce n°1 : Déclaration de projet</a:t>
            </a:r>
          </a:p>
          <a:p>
            <a:r>
              <a:rPr lang="fr-FR" sz="1400" i="1" spc="-5" dirty="0">
                <a:solidFill>
                  <a:srgbClr val="40002F"/>
                </a:solidFill>
                <a:latin typeface="Hellix"/>
              </a:rPr>
              <a:t>Pièce n°1.1 – Textes régissant l’enquête publique, les décisions pouvant être adoptées à son terme et</a:t>
            </a:r>
            <a:r>
              <a:rPr lang="fr-FR" sz="1400" i="1" spc="-5" dirty="0">
                <a:solidFill>
                  <a:srgbClr val="40002F"/>
                </a:solidFill>
                <a:latin typeface="Hellix" pitchFamily="2" charset="77"/>
              </a:rPr>
              <a:t> les autres</a:t>
            </a:r>
          </a:p>
          <a:p>
            <a:r>
              <a:rPr lang="fr-FR" sz="1400" i="1" spc="-5" dirty="0">
                <a:solidFill>
                  <a:srgbClr val="40002F"/>
                </a:solidFill>
                <a:latin typeface="Hellix" pitchFamily="2" charset="77"/>
              </a:rPr>
              <a:t>autorisations nécessaires à la réalisation du projet</a:t>
            </a:r>
            <a:endParaRPr lang="fr-FR" sz="1400" i="1" spc="-5" dirty="0">
              <a:solidFill>
                <a:srgbClr val="40002F"/>
              </a:solidFill>
              <a:latin typeface="Hellix"/>
            </a:endParaRPr>
          </a:p>
        </p:txBody>
      </p:sp>
    </p:spTree>
    <p:extLst>
      <p:ext uri="{BB962C8B-B14F-4D97-AF65-F5344CB8AC3E}">
        <p14:creationId xmlns:p14="http://schemas.microsoft.com/office/powerpoint/2010/main" val="1601868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ZoneTexte 9"/>
          <p:cNvSpPr txBox="1">
            <a:spLocks noChangeArrowheads="1"/>
          </p:cNvSpPr>
          <p:nvPr/>
        </p:nvSpPr>
        <p:spPr bwMode="auto">
          <a:xfrm>
            <a:off x="560246" y="539750"/>
            <a:ext cx="4605479" cy="2769989"/>
          </a:xfrm>
          <a:prstGeom prst="rect">
            <a:avLst/>
          </a:prstGeom>
          <a:noFill/>
          <a:ln w="9525">
            <a:noFill/>
            <a:miter lim="800000"/>
            <a:headEnd/>
            <a:tailEnd/>
          </a:ln>
        </p:spPr>
        <p:txBody>
          <a:bodyPr wrap="square">
            <a:spAutoFit/>
          </a:bodyPr>
          <a:lstStyle/>
          <a:p>
            <a:pPr marL="0" lvl="1" algn="just">
              <a:spcBef>
                <a:spcPts val="648"/>
              </a:spcBef>
              <a:spcAft>
                <a:spcPts val="648"/>
              </a:spcAft>
            </a:pPr>
            <a:r>
              <a:rPr lang="fr-FR" b="1" dirty="0">
                <a:solidFill>
                  <a:srgbClr val="40002F"/>
                </a:solidFill>
                <a:latin typeface="Hellix" pitchFamily="2" charset="77"/>
              </a:rPr>
              <a:t>3. La décision pouvant être adoptée au terme de l’enquête et l’autorité compétente pour la prendre</a:t>
            </a:r>
          </a:p>
          <a:p>
            <a:pPr marL="10280" lvl="1" algn="just">
              <a:spcBef>
                <a:spcPts val="648"/>
              </a:spcBef>
              <a:spcAft>
                <a:spcPts val="648"/>
              </a:spcAft>
            </a:pPr>
            <a:r>
              <a:rPr lang="fr-FR" sz="900" dirty="0">
                <a:solidFill>
                  <a:srgbClr val="3B3838"/>
                </a:solidFill>
                <a:latin typeface="Hellix" pitchFamily="2" charset="77"/>
              </a:rPr>
              <a:t>Le présent chapitre a pour objet de préciser d’une part la décision pouvant être adoptée au terme de l’enquête publique relative à la déclaration de projet emportant la mise en compatibilité du PLU de Saint-Pargoire et d’autre part l’identité de l’autorité compétente en la matière.</a:t>
            </a:r>
          </a:p>
          <a:p>
            <a:pPr marL="10280" lvl="1" algn="just">
              <a:spcBef>
                <a:spcPts val="648"/>
              </a:spcBef>
              <a:spcAft>
                <a:spcPts val="648"/>
              </a:spcAft>
              <a:tabLst>
                <a:tab pos="781305" algn="l"/>
                <a:tab pos="1562611" algn="l"/>
                <a:tab pos="2343916" algn="l"/>
                <a:tab pos="3125221" algn="l"/>
                <a:tab pos="3906526" algn="l"/>
                <a:tab pos="4687832" algn="l"/>
              </a:tabLst>
              <a:defRPr/>
            </a:pPr>
            <a:r>
              <a:rPr lang="fr-FR" sz="900" dirty="0">
                <a:solidFill>
                  <a:srgbClr val="3B3838"/>
                </a:solidFill>
                <a:latin typeface="Hellix" pitchFamily="2" charset="77"/>
              </a:rPr>
              <a:t>Conformément à l’article L. 153-57 et L. 153-58 du Code de l’urbanisme, à l’issue de l’enquête publique la commune approuve la mise en compatibilité du PLU par déclaration de projet de la commune. </a:t>
            </a:r>
          </a:p>
          <a:p>
            <a:pPr marL="10280" lvl="1" algn="just">
              <a:spcBef>
                <a:spcPts val="648"/>
              </a:spcBef>
              <a:spcAft>
                <a:spcPts val="648"/>
              </a:spcAft>
              <a:tabLst>
                <a:tab pos="781305" algn="l"/>
                <a:tab pos="1562611" algn="l"/>
                <a:tab pos="2343916" algn="l"/>
                <a:tab pos="3125221" algn="l"/>
                <a:tab pos="3906526" algn="l"/>
                <a:tab pos="4687832" algn="l"/>
              </a:tabLst>
              <a:defRPr/>
            </a:pPr>
            <a:r>
              <a:rPr lang="fr-FR" sz="900" dirty="0">
                <a:solidFill>
                  <a:srgbClr val="3B3838"/>
                </a:solidFill>
                <a:latin typeface="Hellix" pitchFamily="2" charset="77"/>
              </a:rPr>
              <a:t>Ces dispositions sont complétées par l’article R. 153-15 du Code de l’urbanisme qui prévoit que le conseil municipal adopte la déclaration de projet et cette adoption entraine de droit l’approbation des nouvelles dispositions du PLU de Saint-Pargoire. </a:t>
            </a:r>
          </a:p>
        </p:txBody>
      </p:sp>
      <p:sp>
        <p:nvSpPr>
          <p:cNvPr id="9" name="Text Box 10">
            <a:extLst>
              <a:ext uri="{FF2B5EF4-FFF2-40B4-BE49-F238E27FC236}">
                <a16:creationId xmlns:a16="http://schemas.microsoft.com/office/drawing/2014/main" id="{828246D2-6765-AB4A-A54A-48971FDB96F2}"/>
              </a:ext>
            </a:extLst>
          </p:cNvPr>
          <p:cNvSpPr txBox="1">
            <a:spLocks noChangeArrowheads="1"/>
          </p:cNvSpPr>
          <p:nvPr/>
        </p:nvSpPr>
        <p:spPr bwMode="auto">
          <a:xfrm>
            <a:off x="5534463" y="539750"/>
            <a:ext cx="4600137" cy="2569934"/>
          </a:xfrm>
          <a:prstGeom prst="rect">
            <a:avLst/>
          </a:prstGeom>
          <a:noFill/>
          <a:ln w="9525">
            <a:noFill/>
            <a:miter lim="800000"/>
            <a:headEnd/>
            <a:tailEnd/>
          </a:ln>
        </p:spPr>
        <p:txBody>
          <a:bodyPr wrap="square">
            <a:spAutoFit/>
          </a:bodyPr>
          <a:lstStyle/>
          <a:p>
            <a:pPr marL="0" lvl="1" algn="just">
              <a:spcBef>
                <a:spcPts val="648"/>
              </a:spcBef>
              <a:spcAft>
                <a:spcPts val="648"/>
              </a:spcAft>
            </a:pPr>
            <a:r>
              <a:rPr lang="fr-FR" b="1" dirty="0">
                <a:solidFill>
                  <a:srgbClr val="40002F"/>
                </a:solidFill>
                <a:latin typeface="Hellix" pitchFamily="2" charset="77"/>
              </a:rPr>
              <a:t>4. La mention des autres autorisations nécessaires à la réalisation du projet</a:t>
            </a:r>
          </a:p>
          <a:p>
            <a:pPr marL="0" lvl="1" algn="just">
              <a:spcBef>
                <a:spcPts val="600"/>
              </a:spcBef>
              <a:spcAft>
                <a:spcPts val="600"/>
              </a:spcAft>
              <a:tabLst>
                <a:tab pos="781305" algn="l"/>
                <a:tab pos="1562611" algn="l"/>
                <a:tab pos="2343916" algn="l"/>
                <a:tab pos="3125221" algn="l"/>
                <a:tab pos="3906526" algn="l"/>
                <a:tab pos="4687832" algn="l"/>
              </a:tabLst>
              <a:defRPr/>
            </a:pPr>
            <a:r>
              <a:rPr lang="fr-FR" sz="1400" dirty="0">
                <a:solidFill>
                  <a:srgbClr val="F49B2D"/>
                </a:solidFill>
                <a:latin typeface="Hellix" pitchFamily="2" charset="77"/>
              </a:rPr>
              <a:t>4.1 Le permis de construire</a:t>
            </a:r>
          </a:p>
          <a:p>
            <a:pPr marL="10280" lvl="1" algn="just">
              <a:spcBef>
                <a:spcPts val="648"/>
              </a:spcBef>
              <a:spcAft>
                <a:spcPts val="648"/>
              </a:spcAft>
              <a:tabLst>
                <a:tab pos="781305" algn="l"/>
                <a:tab pos="1562611" algn="l"/>
                <a:tab pos="2343916" algn="l"/>
                <a:tab pos="3125221" algn="l"/>
                <a:tab pos="3906526" algn="l"/>
                <a:tab pos="4687832" algn="l"/>
              </a:tabLst>
              <a:defRPr/>
            </a:pPr>
            <a:r>
              <a:rPr lang="fr-FR" sz="900" dirty="0">
                <a:solidFill>
                  <a:srgbClr val="3B3838"/>
                </a:solidFill>
                <a:latin typeface="Hellix" pitchFamily="2" charset="77"/>
              </a:rPr>
              <a:t>Conformément aux dispositions de l’article R. 421-9 du Code de l’urbanisme, toute centrale photovoltaïque excédant les 3 mégawatts est soumise à permis de construire. En l’espèce, la centrale photovoltaïque ayant vocation à s’implanter à Saint-Pargoire dispose d’une puissance excédant les 3 mégawatts et est donc soumis à la délivrance d’un permis de construire.</a:t>
            </a:r>
          </a:p>
          <a:p>
            <a:pPr marL="10280" lvl="1" algn="just">
              <a:spcBef>
                <a:spcPts val="648"/>
              </a:spcBef>
              <a:spcAft>
                <a:spcPts val="648"/>
              </a:spcAft>
              <a:tabLst>
                <a:tab pos="781305" algn="l"/>
                <a:tab pos="1562611" algn="l"/>
                <a:tab pos="2343916" algn="l"/>
                <a:tab pos="3125221" algn="l"/>
                <a:tab pos="3906526" algn="l"/>
                <a:tab pos="4687832" algn="l"/>
              </a:tabLst>
              <a:defRPr/>
            </a:pPr>
            <a:r>
              <a:rPr lang="fr-FR" sz="900" dirty="0">
                <a:solidFill>
                  <a:srgbClr val="3B3838"/>
                </a:solidFill>
                <a:latin typeface="Hellix" pitchFamily="2" charset="77"/>
              </a:rPr>
              <a:t>Cette autorisation est délivrée par le préfet dès lors que l’énergie générée n’est pas destinée principalement à une utilisation directe par le pétitionnaire mais à être réinjectée sur le réseau au sens des dispositions des articles L. 422-2 et R. 422-2 du Code de l’urbanisme. </a:t>
            </a:r>
          </a:p>
        </p:txBody>
      </p:sp>
      <p:sp>
        <p:nvSpPr>
          <p:cNvPr id="2" name="Interdiction 1">
            <a:extLst>
              <a:ext uri="{FF2B5EF4-FFF2-40B4-BE49-F238E27FC236}">
                <a16:creationId xmlns:a16="http://schemas.microsoft.com/office/drawing/2014/main" id="{E7BF97C2-11AC-25E7-8EF5-38622C54E5E6}"/>
              </a:ext>
            </a:extLst>
          </p:cNvPr>
          <p:cNvSpPr/>
          <p:nvPr/>
        </p:nvSpPr>
        <p:spPr>
          <a:xfrm>
            <a:off x="10979523" y="0"/>
            <a:ext cx="1216959" cy="1216959"/>
          </a:xfrm>
          <a:prstGeom prst="noSmoking">
            <a:avLst/>
          </a:prstGeom>
          <a:solidFill>
            <a:srgbClr val="FFFFFF"/>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 name="Rectangle 4">
            <a:extLst>
              <a:ext uri="{FF2B5EF4-FFF2-40B4-BE49-F238E27FC236}">
                <a16:creationId xmlns:a16="http://schemas.microsoft.com/office/drawing/2014/main" id="{63DBBA7E-39AE-5840-9184-8A0741F45BF2}"/>
              </a:ext>
            </a:extLst>
          </p:cNvPr>
          <p:cNvSpPr/>
          <p:nvPr/>
        </p:nvSpPr>
        <p:spPr>
          <a:xfrm>
            <a:off x="560246" y="3388316"/>
            <a:ext cx="4608512" cy="1077218"/>
          </a:xfrm>
          <a:prstGeom prst="rect">
            <a:avLst/>
          </a:prstGeom>
          <a:noFill/>
          <a:ln w="28575">
            <a:solidFill>
              <a:srgbClr val="F49B2D"/>
            </a:solidFill>
          </a:ln>
        </p:spPr>
        <p:txBody>
          <a:bodyPr wrap="square">
            <a:spAutoFit/>
          </a:bodyPr>
          <a:lstStyle/>
          <a:p>
            <a:pPr marL="10280" lvl="1" algn="just">
              <a:spcBef>
                <a:spcPts val="648"/>
              </a:spcBef>
              <a:spcAft>
                <a:spcPts val="648"/>
              </a:spcAft>
              <a:tabLst>
                <a:tab pos="781305" algn="l"/>
                <a:tab pos="1562611" algn="l"/>
                <a:tab pos="2343916" algn="l"/>
                <a:tab pos="3125221" algn="l"/>
                <a:tab pos="3906526" algn="l"/>
                <a:tab pos="4687832" algn="l"/>
              </a:tabLst>
              <a:defRPr/>
            </a:pPr>
            <a:r>
              <a:rPr lang="fr-FR" sz="900" b="1" dirty="0">
                <a:solidFill>
                  <a:srgbClr val="40002F"/>
                </a:solidFill>
                <a:latin typeface="Hellix SemiBold" pitchFamily="2" charset="77"/>
              </a:rPr>
              <a:t>La décision pouvant être adoptée au terme de l’enquête publique et à l’issue de la procédure d’adaptation du PLU est une délibération du conseil municipal adoptant la déclaration de projet qui entraîne de droit les modifications apposées au PLU de Saint-Pargoire.</a:t>
            </a:r>
          </a:p>
          <a:p>
            <a:pPr marL="10280" lvl="1" algn="just">
              <a:spcBef>
                <a:spcPts val="648"/>
              </a:spcBef>
              <a:spcAft>
                <a:spcPts val="648"/>
              </a:spcAft>
              <a:tabLst>
                <a:tab pos="781305" algn="l"/>
                <a:tab pos="1562611" algn="l"/>
                <a:tab pos="2343916" algn="l"/>
                <a:tab pos="3125221" algn="l"/>
                <a:tab pos="3906526" algn="l"/>
                <a:tab pos="4687832" algn="l"/>
              </a:tabLst>
              <a:defRPr/>
            </a:pPr>
            <a:r>
              <a:rPr lang="fr-FR" sz="900" b="1" dirty="0">
                <a:solidFill>
                  <a:srgbClr val="40002F"/>
                </a:solidFill>
                <a:latin typeface="Hellix SemiBold" pitchFamily="2" charset="77"/>
              </a:rPr>
              <a:t>L’autorité compétente pour prendre cette décision est la commune de Saint-Pargoire et plus précisément son conseil municipal.</a:t>
            </a:r>
          </a:p>
        </p:txBody>
      </p:sp>
    </p:spTree>
    <p:extLst>
      <p:ext uri="{BB962C8B-B14F-4D97-AF65-F5344CB8AC3E}">
        <p14:creationId xmlns:p14="http://schemas.microsoft.com/office/powerpoint/2010/main" val="286276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ZoneTexte 9"/>
          <p:cNvSpPr txBox="1">
            <a:spLocks noChangeArrowheads="1"/>
          </p:cNvSpPr>
          <p:nvPr/>
        </p:nvSpPr>
        <p:spPr bwMode="auto">
          <a:xfrm>
            <a:off x="567682" y="548986"/>
            <a:ext cx="6754774" cy="400110"/>
          </a:xfrm>
          <a:prstGeom prst="rect">
            <a:avLst/>
          </a:prstGeom>
          <a:noFill/>
          <a:ln w="9525">
            <a:noFill/>
            <a:miter lim="800000"/>
            <a:headEnd/>
            <a:tailEnd/>
          </a:ln>
        </p:spPr>
        <p:txBody>
          <a:bodyPr>
            <a:spAutoFit/>
          </a:bodyPr>
          <a:lstStyle/>
          <a:p>
            <a:pPr marL="0" lvl="1" indent="-370092">
              <a:spcBef>
                <a:spcPts val="648"/>
              </a:spcBef>
              <a:spcAft>
                <a:spcPts val="648"/>
              </a:spcAft>
            </a:pPr>
            <a:r>
              <a:rPr lang="fr-FR" sz="2000" b="1" dirty="0">
                <a:solidFill>
                  <a:srgbClr val="40002F"/>
                </a:solidFill>
                <a:latin typeface="Hellix" pitchFamily="2" charset="77"/>
              </a:rPr>
              <a:t>5. Synoptique de la procédure</a:t>
            </a:r>
          </a:p>
        </p:txBody>
      </p:sp>
      <p:sp>
        <p:nvSpPr>
          <p:cNvPr id="2" name="ZoneTexte 1"/>
          <p:cNvSpPr txBox="1"/>
          <p:nvPr/>
        </p:nvSpPr>
        <p:spPr>
          <a:xfrm>
            <a:off x="1196516" y="1495601"/>
            <a:ext cx="3969191" cy="369332"/>
          </a:xfrm>
          <a:prstGeom prst="rect">
            <a:avLst/>
          </a:prstGeom>
          <a:solidFill>
            <a:srgbClr val="ECECEC"/>
          </a:solidFill>
          <a:ln w="12700">
            <a:solidFill>
              <a:srgbClr val="40002F"/>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sz="900" dirty="0">
                <a:latin typeface="Hellix" pitchFamily="2" charset="77"/>
                <a:cs typeface="Gill Sans Light" panose="020B0302020104020203" pitchFamily="34" charset="-79"/>
              </a:rPr>
              <a:t>Délibération prescrivant la déclaration de projet emportant la mise en compatibilité du PLU et la concertation préalable</a:t>
            </a:r>
          </a:p>
        </p:txBody>
      </p:sp>
      <p:sp>
        <p:nvSpPr>
          <p:cNvPr id="6" name="ZoneTexte 5"/>
          <p:cNvSpPr txBox="1"/>
          <p:nvPr/>
        </p:nvSpPr>
        <p:spPr>
          <a:xfrm>
            <a:off x="1196517" y="2742642"/>
            <a:ext cx="3969191" cy="230832"/>
          </a:xfrm>
          <a:prstGeom prst="rect">
            <a:avLst/>
          </a:prstGeom>
          <a:solidFill>
            <a:srgbClr val="ECECEC"/>
          </a:solidFill>
          <a:ln w="12700">
            <a:solidFill>
              <a:srgbClr val="40002F"/>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sz="900" dirty="0">
                <a:latin typeface="Hellix" pitchFamily="2" charset="77"/>
                <a:cs typeface="Gill Sans Light" panose="020B0302020104020203" pitchFamily="34" charset="-79"/>
              </a:rPr>
              <a:t>Réunion d’examen conjoint</a:t>
            </a:r>
          </a:p>
        </p:txBody>
      </p:sp>
      <p:sp>
        <p:nvSpPr>
          <p:cNvPr id="7" name="ZoneTexte 6"/>
          <p:cNvSpPr txBox="1"/>
          <p:nvPr/>
        </p:nvSpPr>
        <p:spPr>
          <a:xfrm>
            <a:off x="1196517" y="3851263"/>
            <a:ext cx="3969191" cy="507831"/>
          </a:xfrm>
          <a:prstGeom prst="rect">
            <a:avLst/>
          </a:prstGeom>
          <a:solidFill>
            <a:srgbClr val="ECECEC"/>
          </a:solidFill>
          <a:ln w="12700">
            <a:solidFill>
              <a:srgbClr val="40002F"/>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sz="900" b="1" dirty="0">
                <a:latin typeface="Hellix" pitchFamily="2" charset="77"/>
                <a:cs typeface="Gill Sans Light" panose="020B0302020104020203" pitchFamily="34" charset="-79"/>
              </a:rPr>
              <a:t>Enquête publique unique au titre du permis de construire et de la procédure de déclaration de projet emportant la mise en compatibilité du PLU</a:t>
            </a:r>
          </a:p>
        </p:txBody>
      </p:sp>
      <p:sp>
        <p:nvSpPr>
          <p:cNvPr id="8" name="ZoneTexte 7"/>
          <p:cNvSpPr txBox="1"/>
          <p:nvPr/>
        </p:nvSpPr>
        <p:spPr>
          <a:xfrm>
            <a:off x="1196534" y="4681236"/>
            <a:ext cx="3969191" cy="507831"/>
          </a:xfrm>
          <a:prstGeom prst="rect">
            <a:avLst/>
          </a:prstGeom>
          <a:solidFill>
            <a:srgbClr val="ECECEC"/>
          </a:solidFill>
          <a:ln w="12700">
            <a:solidFill>
              <a:srgbClr val="40002F"/>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sz="900" dirty="0">
                <a:latin typeface="Hellix" pitchFamily="2" charset="77"/>
                <a:cs typeface="Gill Sans Light" panose="020B0302020104020203" pitchFamily="34" charset="-79"/>
              </a:rPr>
              <a:t>Modifications éventuelles pour tenir compte des avis qui ont été joints au dossier, des observations du public et du rapport du commissaire enquêteur</a:t>
            </a:r>
          </a:p>
        </p:txBody>
      </p:sp>
      <p:sp>
        <p:nvSpPr>
          <p:cNvPr id="9" name="ZoneTexte 8"/>
          <p:cNvSpPr txBox="1"/>
          <p:nvPr/>
        </p:nvSpPr>
        <p:spPr>
          <a:xfrm>
            <a:off x="1196534" y="5515137"/>
            <a:ext cx="3969191" cy="230832"/>
          </a:xfrm>
          <a:prstGeom prst="rect">
            <a:avLst/>
          </a:prstGeom>
          <a:solidFill>
            <a:srgbClr val="ECECEC"/>
          </a:solidFill>
          <a:ln w="12700">
            <a:solidFill>
              <a:srgbClr val="40002F"/>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sz="900" dirty="0">
                <a:latin typeface="Hellix" pitchFamily="2" charset="77"/>
                <a:cs typeface="Gill Sans Light" panose="020B0302020104020203" pitchFamily="34" charset="-79"/>
              </a:rPr>
              <a:t>Approbation de la procédure par l’autorité compétente</a:t>
            </a:r>
          </a:p>
        </p:txBody>
      </p:sp>
      <p:sp>
        <p:nvSpPr>
          <p:cNvPr id="4" name="Flèche vers le bas 3"/>
          <p:cNvSpPr/>
          <p:nvPr/>
        </p:nvSpPr>
        <p:spPr>
          <a:xfrm>
            <a:off x="346654" y="1495601"/>
            <a:ext cx="849862" cy="4250368"/>
          </a:xfrm>
          <a:prstGeom prst="downArrow">
            <a:avLst/>
          </a:prstGeom>
          <a:gradFill flip="none" rotWithShape="1">
            <a:gsLst>
              <a:gs pos="0">
                <a:srgbClr val="F49B2D">
                  <a:tint val="66000"/>
                  <a:satMod val="160000"/>
                </a:srgbClr>
              </a:gs>
              <a:gs pos="50000">
                <a:srgbClr val="F49B2D">
                  <a:tint val="44500"/>
                  <a:satMod val="160000"/>
                </a:srgbClr>
              </a:gs>
              <a:gs pos="100000">
                <a:srgbClr val="F49B2D">
                  <a:tint val="23500"/>
                  <a:satMod val="160000"/>
                </a:srgb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943" dirty="0"/>
          </a:p>
        </p:txBody>
      </p:sp>
      <p:sp>
        <p:nvSpPr>
          <p:cNvPr id="14" name="ZoneTexte 13"/>
          <p:cNvSpPr txBox="1"/>
          <p:nvPr/>
        </p:nvSpPr>
        <p:spPr>
          <a:xfrm>
            <a:off x="1196534" y="3294361"/>
            <a:ext cx="3969191" cy="230832"/>
          </a:xfrm>
          <a:prstGeom prst="rect">
            <a:avLst/>
          </a:prstGeom>
          <a:solidFill>
            <a:srgbClr val="ECECEC"/>
          </a:solidFill>
          <a:ln w="12700">
            <a:solidFill>
              <a:srgbClr val="40002F"/>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sz="900" dirty="0">
                <a:latin typeface="Hellix" pitchFamily="2" charset="77"/>
                <a:cs typeface="Gill Sans Light" panose="020B0302020104020203" pitchFamily="34" charset="-79"/>
              </a:rPr>
              <a:t>Potentielle auto-saisine de la CDPENAF</a:t>
            </a:r>
          </a:p>
        </p:txBody>
      </p:sp>
      <p:sp>
        <p:nvSpPr>
          <p:cNvPr id="11" name="ZoneTexte 10">
            <a:extLst>
              <a:ext uri="{FF2B5EF4-FFF2-40B4-BE49-F238E27FC236}">
                <a16:creationId xmlns:a16="http://schemas.microsoft.com/office/drawing/2014/main" id="{E6314339-FEAB-3B40-A75E-8B44EA8660E4}"/>
              </a:ext>
            </a:extLst>
          </p:cNvPr>
          <p:cNvSpPr txBox="1"/>
          <p:nvPr/>
        </p:nvSpPr>
        <p:spPr>
          <a:xfrm>
            <a:off x="1196534" y="2185740"/>
            <a:ext cx="3969191" cy="230832"/>
          </a:xfrm>
          <a:prstGeom prst="rect">
            <a:avLst/>
          </a:prstGeom>
          <a:solidFill>
            <a:srgbClr val="ECECEC"/>
          </a:solidFill>
          <a:ln w="12700">
            <a:solidFill>
              <a:srgbClr val="40002F"/>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sz="900" dirty="0">
                <a:latin typeface="Hellix" pitchFamily="2" charset="77"/>
                <a:cs typeface="Gill Sans Light" panose="020B0302020104020203" pitchFamily="34" charset="-79"/>
              </a:rPr>
              <a:t>Délibération dressant le bilan de la concertation préalable</a:t>
            </a:r>
          </a:p>
        </p:txBody>
      </p:sp>
      <p:sp>
        <p:nvSpPr>
          <p:cNvPr id="3" name="Interdiction 2">
            <a:extLst>
              <a:ext uri="{FF2B5EF4-FFF2-40B4-BE49-F238E27FC236}">
                <a16:creationId xmlns:a16="http://schemas.microsoft.com/office/drawing/2014/main" id="{CFDCE853-84E2-6A6A-DD28-90E8E0790599}"/>
              </a:ext>
            </a:extLst>
          </p:cNvPr>
          <p:cNvSpPr/>
          <p:nvPr/>
        </p:nvSpPr>
        <p:spPr>
          <a:xfrm>
            <a:off x="10979523" y="0"/>
            <a:ext cx="1216959" cy="1216959"/>
          </a:xfrm>
          <a:prstGeom prst="noSmoking">
            <a:avLst/>
          </a:prstGeom>
          <a:solidFill>
            <a:srgbClr val="FFFFFF"/>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986775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17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3741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4401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7920E4DD-6FD2-724E-BB45-0063FC5DA830}"/>
              </a:ext>
            </a:extLst>
          </p:cNvPr>
          <p:cNvPicPr>
            <a:picLocks noChangeAspect="1"/>
          </p:cNvPicPr>
          <p:nvPr/>
        </p:nvPicPr>
        <p:blipFill>
          <a:blip r:embed="rId2"/>
          <a:stretch>
            <a:fillRect/>
          </a:stretch>
        </p:blipFill>
        <p:spPr>
          <a:xfrm>
            <a:off x="557213" y="541418"/>
            <a:ext cx="5221289" cy="521552"/>
          </a:xfrm>
          <a:prstGeom prst="rect">
            <a:avLst/>
          </a:prstGeom>
        </p:spPr>
      </p:pic>
      <p:sp>
        <p:nvSpPr>
          <p:cNvPr id="7" name="ZoneTexte 6">
            <a:extLst>
              <a:ext uri="{FF2B5EF4-FFF2-40B4-BE49-F238E27FC236}">
                <a16:creationId xmlns:a16="http://schemas.microsoft.com/office/drawing/2014/main" id="{1DD79A33-2994-164C-A8F2-378DF06E91B0}"/>
              </a:ext>
            </a:extLst>
          </p:cNvPr>
          <p:cNvSpPr txBox="1"/>
          <p:nvPr/>
        </p:nvSpPr>
        <p:spPr>
          <a:xfrm>
            <a:off x="557212" y="1533731"/>
            <a:ext cx="4608513" cy="4247317"/>
          </a:xfrm>
          <a:prstGeom prst="rect">
            <a:avLst/>
          </a:prstGeom>
          <a:noFill/>
        </p:spPr>
        <p:txBody>
          <a:bodyPr wrap="square" rtlCol="0">
            <a:spAutoFit/>
          </a:bodyPr>
          <a:lstStyle/>
          <a:p>
            <a:pPr>
              <a:spcAft>
                <a:spcPts val="600"/>
              </a:spcAft>
            </a:pPr>
            <a:r>
              <a:rPr lang="fr-FR" sz="1200" b="1" dirty="0">
                <a:solidFill>
                  <a:srgbClr val="3B3838"/>
                </a:solidFill>
                <a:latin typeface="Hellix" pitchFamily="2" charset="77"/>
              </a:rPr>
              <a:t>Préambule (5)</a:t>
            </a:r>
          </a:p>
          <a:p>
            <a:pPr>
              <a:spcAft>
                <a:spcPts val="600"/>
              </a:spcAft>
            </a:pPr>
            <a:r>
              <a:rPr lang="fr-FR" sz="1200" b="1" spc="35" dirty="0">
                <a:solidFill>
                  <a:srgbClr val="3B3838"/>
                </a:solidFill>
                <a:latin typeface="Hellix" pitchFamily="2" charset="77"/>
              </a:rPr>
              <a:t>1. Insertion de l’enquête publique unique au sein de la procédure de DPMEC du PLU de Saint-Pargoire (6)</a:t>
            </a:r>
          </a:p>
          <a:p>
            <a:pPr marL="317500" lvl="1">
              <a:spcAft>
                <a:spcPts val="600"/>
              </a:spcAft>
            </a:pPr>
            <a:r>
              <a:rPr lang="fr-FR" sz="1000" dirty="0">
                <a:solidFill>
                  <a:srgbClr val="3B3838"/>
                </a:solidFill>
                <a:latin typeface="Hellix" pitchFamily="2" charset="77"/>
              </a:rPr>
              <a:t>1.1 Fondement légal de la procédure de DPMEC (6)</a:t>
            </a:r>
          </a:p>
          <a:p>
            <a:pPr marL="317500" lvl="1" indent="-12700">
              <a:spcAft>
                <a:spcPts val="600"/>
              </a:spcAft>
              <a:buSzPct val="45000"/>
              <a:tabLst>
                <a:tab pos="781050" algn="l"/>
                <a:tab pos="1562100" algn="l"/>
                <a:tab pos="2343150" algn="l"/>
                <a:tab pos="3124200" algn="l"/>
                <a:tab pos="3905250" algn="l"/>
                <a:tab pos="4686300" algn="l"/>
              </a:tabLst>
              <a:defRPr/>
            </a:pPr>
            <a:r>
              <a:rPr lang="fr-FR" sz="1000" dirty="0">
                <a:solidFill>
                  <a:srgbClr val="3B3838"/>
                </a:solidFill>
                <a:latin typeface="Hellix" pitchFamily="2" charset="77"/>
              </a:rPr>
              <a:t>1.2 Prescription de la procédure de DPMEC (6)</a:t>
            </a:r>
          </a:p>
          <a:p>
            <a:pPr marL="317500" lvl="1" indent="-12700">
              <a:spcAft>
                <a:spcPts val="600"/>
              </a:spcAft>
              <a:buSzPct val="45000"/>
              <a:tabLst>
                <a:tab pos="781050" algn="l"/>
                <a:tab pos="1562100" algn="l"/>
                <a:tab pos="2343150" algn="l"/>
                <a:tab pos="3124200" algn="l"/>
                <a:tab pos="3905250" algn="l"/>
                <a:tab pos="4686300" algn="l"/>
              </a:tabLst>
              <a:defRPr/>
            </a:pPr>
            <a:r>
              <a:rPr lang="fr-FR" sz="1000" dirty="0">
                <a:solidFill>
                  <a:srgbClr val="3B3838"/>
                </a:solidFill>
                <a:latin typeface="Hellix" pitchFamily="2" charset="77"/>
              </a:rPr>
              <a:t>1.3 Réalisation de l’examen conjoint (7)</a:t>
            </a:r>
          </a:p>
          <a:p>
            <a:pPr marL="317500" lvl="1" indent="-12700">
              <a:spcAft>
                <a:spcPts val="600"/>
              </a:spcAft>
              <a:buSzPct val="45000"/>
              <a:tabLst>
                <a:tab pos="781050" algn="l"/>
                <a:tab pos="1562100" algn="l"/>
                <a:tab pos="2343150" algn="l"/>
                <a:tab pos="3124200" algn="l"/>
                <a:tab pos="3905250" algn="l"/>
                <a:tab pos="4686300" algn="l"/>
              </a:tabLst>
              <a:defRPr/>
            </a:pPr>
            <a:r>
              <a:rPr lang="fr-FR" sz="1000" dirty="0">
                <a:solidFill>
                  <a:srgbClr val="3B3838"/>
                </a:solidFill>
                <a:latin typeface="Hellix" pitchFamily="2" charset="77"/>
              </a:rPr>
              <a:t>1.4 Déroulement de l’enquête unique (7)</a:t>
            </a:r>
          </a:p>
          <a:p>
            <a:pPr marL="317500" lvl="1" indent="-12700">
              <a:spcAft>
                <a:spcPts val="600"/>
              </a:spcAft>
              <a:buSzPct val="45000"/>
              <a:tabLst>
                <a:tab pos="781050" algn="l"/>
                <a:tab pos="1562100" algn="l"/>
                <a:tab pos="2343150" algn="l"/>
                <a:tab pos="3124200" algn="l"/>
                <a:tab pos="3905250" algn="l"/>
                <a:tab pos="4686300" algn="l"/>
              </a:tabLst>
              <a:defRPr/>
            </a:pPr>
            <a:r>
              <a:rPr lang="fr-FR" sz="1000" dirty="0">
                <a:solidFill>
                  <a:srgbClr val="3B3838"/>
                </a:solidFill>
                <a:latin typeface="Hellix" pitchFamily="2" charset="77"/>
              </a:rPr>
              <a:t>1.5 Approbation de la DPMEC (8)</a:t>
            </a:r>
          </a:p>
          <a:p>
            <a:pPr marL="317500" lvl="1" indent="-12700">
              <a:spcAft>
                <a:spcPts val="600"/>
              </a:spcAft>
              <a:buSzPct val="45000"/>
              <a:tabLst>
                <a:tab pos="781050" algn="l"/>
                <a:tab pos="1562100" algn="l"/>
                <a:tab pos="2343150" algn="l"/>
                <a:tab pos="3124200" algn="l"/>
                <a:tab pos="3905250" algn="l"/>
                <a:tab pos="4686300" algn="l"/>
              </a:tabLst>
              <a:defRPr/>
            </a:pPr>
            <a:r>
              <a:rPr lang="fr-FR" sz="1000" dirty="0">
                <a:solidFill>
                  <a:srgbClr val="3B3838"/>
                </a:solidFill>
                <a:latin typeface="Hellix" pitchFamily="2" charset="77"/>
              </a:rPr>
              <a:t>1.6 Délivrance des autorisations inhérents au projet (8)</a:t>
            </a:r>
          </a:p>
          <a:p>
            <a:pPr marL="0" lvl="1" indent="-370092">
              <a:spcAft>
                <a:spcPts val="600"/>
              </a:spcAft>
            </a:pPr>
            <a:r>
              <a:rPr lang="fr-FR" sz="1200" b="1" spc="35" dirty="0">
                <a:solidFill>
                  <a:srgbClr val="3B3838"/>
                </a:solidFill>
                <a:latin typeface="Hellix" pitchFamily="2" charset="77"/>
              </a:rPr>
              <a:t>2. Les textes régissant l’enquête publique (9)</a:t>
            </a:r>
          </a:p>
          <a:p>
            <a:pPr marL="317500" lvl="1" indent="-12700">
              <a:spcAft>
                <a:spcPts val="600"/>
              </a:spcAft>
              <a:buSzPct val="45000"/>
              <a:tabLst>
                <a:tab pos="781050" algn="l"/>
                <a:tab pos="1562100" algn="l"/>
                <a:tab pos="2343150" algn="l"/>
                <a:tab pos="3124200" algn="l"/>
                <a:tab pos="3905250" algn="l"/>
                <a:tab pos="4686300" algn="l"/>
              </a:tabLst>
              <a:defRPr/>
            </a:pPr>
            <a:r>
              <a:rPr lang="fr-FR" sz="1000" dirty="0">
                <a:solidFill>
                  <a:srgbClr val="3B3838"/>
                </a:solidFill>
                <a:latin typeface="Hellix" pitchFamily="2" charset="77"/>
              </a:rPr>
              <a:t>2.1 La phase d’enquête publique</a:t>
            </a:r>
          </a:p>
          <a:p>
            <a:pPr marL="317500" lvl="1" indent="-12700">
              <a:spcAft>
                <a:spcPts val="600"/>
              </a:spcAft>
              <a:buSzPct val="45000"/>
              <a:tabLst>
                <a:tab pos="781050" algn="l"/>
                <a:tab pos="1562100" algn="l"/>
                <a:tab pos="2343150" algn="l"/>
                <a:tab pos="3124200" algn="l"/>
                <a:tab pos="3905250" algn="l"/>
                <a:tab pos="4686300" algn="l"/>
              </a:tabLst>
              <a:defRPr/>
            </a:pPr>
            <a:r>
              <a:rPr lang="fr-FR" sz="1000" dirty="0">
                <a:solidFill>
                  <a:srgbClr val="3B3838"/>
                </a:solidFill>
                <a:latin typeface="Hellix" pitchFamily="2" charset="77"/>
              </a:rPr>
              <a:t>2.2 Décisions adoptées au terme de l’enquête publique</a:t>
            </a:r>
          </a:p>
          <a:p>
            <a:pPr marL="0" lvl="1" indent="-370092">
              <a:spcAft>
                <a:spcPts val="600"/>
              </a:spcAft>
            </a:pPr>
            <a:r>
              <a:rPr lang="fr-FR" sz="1200" b="1" spc="35" dirty="0">
                <a:solidFill>
                  <a:srgbClr val="3B3838"/>
                </a:solidFill>
                <a:latin typeface="Hellix" pitchFamily="2" charset="77"/>
              </a:rPr>
              <a:t>3. La décision pouvant être adoptée au terme de l’enquête et l’autorité compétente pour la prendre (10)</a:t>
            </a:r>
          </a:p>
          <a:p>
            <a:pPr marL="0" lvl="1" indent="-370092">
              <a:spcAft>
                <a:spcPts val="600"/>
              </a:spcAft>
            </a:pPr>
            <a:r>
              <a:rPr lang="fr-FR" sz="1200" b="1" spc="35" dirty="0">
                <a:solidFill>
                  <a:srgbClr val="3B3838"/>
                </a:solidFill>
                <a:latin typeface="Hellix" pitchFamily="2" charset="77"/>
              </a:rPr>
              <a:t>4. La mention des autres autorisations nécessaires à la réalisation du projet (10)</a:t>
            </a:r>
          </a:p>
          <a:p>
            <a:pPr marL="0" lvl="1" indent="-370092">
              <a:spcAft>
                <a:spcPts val="600"/>
              </a:spcAft>
            </a:pPr>
            <a:r>
              <a:rPr lang="fr-FR" sz="1200" b="1" spc="35" dirty="0">
                <a:solidFill>
                  <a:srgbClr val="3B3838"/>
                </a:solidFill>
                <a:latin typeface="Hellix" pitchFamily="2" charset="77"/>
              </a:rPr>
              <a:t>5. Synoptique de la procédure (11)</a:t>
            </a:r>
          </a:p>
          <a:p>
            <a:pPr marL="0" lvl="1" indent="-370092">
              <a:spcAft>
                <a:spcPts val="600"/>
              </a:spcAft>
            </a:pPr>
            <a:endParaRPr lang="fr-FR" sz="1200" b="1" spc="35" dirty="0">
              <a:solidFill>
                <a:srgbClr val="3B3838"/>
              </a:solidFill>
              <a:latin typeface="Hellix" pitchFamily="2" charset="77"/>
            </a:endParaRPr>
          </a:p>
        </p:txBody>
      </p:sp>
      <p:sp>
        <p:nvSpPr>
          <p:cNvPr id="8" name="ZoneTexte 7">
            <a:extLst>
              <a:ext uri="{FF2B5EF4-FFF2-40B4-BE49-F238E27FC236}">
                <a16:creationId xmlns:a16="http://schemas.microsoft.com/office/drawing/2014/main" id="{51DE7955-75A3-FB4E-979F-D395E2A2A71D}"/>
              </a:ext>
            </a:extLst>
          </p:cNvPr>
          <p:cNvSpPr txBox="1"/>
          <p:nvPr/>
        </p:nvSpPr>
        <p:spPr>
          <a:xfrm>
            <a:off x="557216" y="539750"/>
            <a:ext cx="4608510" cy="523220"/>
          </a:xfrm>
          <a:prstGeom prst="rect">
            <a:avLst/>
          </a:prstGeom>
          <a:noFill/>
        </p:spPr>
        <p:txBody>
          <a:bodyPr wrap="square" rtlCol="0">
            <a:spAutoFit/>
          </a:bodyPr>
          <a:lstStyle/>
          <a:p>
            <a:r>
              <a:rPr lang="fr-FR" sz="2800" b="1" spc="35" dirty="0">
                <a:solidFill>
                  <a:srgbClr val="410032"/>
                </a:solidFill>
                <a:latin typeface="Hellix" pitchFamily="2" charset="77"/>
              </a:rPr>
              <a:t>SOMMAIRE</a:t>
            </a:r>
            <a:endParaRPr lang="fr-FR" sz="2800" b="1" dirty="0">
              <a:latin typeface="Hellix" pitchFamily="2" charset="77"/>
            </a:endParaRPr>
          </a:p>
        </p:txBody>
      </p:sp>
    </p:spTree>
    <p:extLst>
      <p:ext uri="{BB962C8B-B14F-4D97-AF65-F5344CB8AC3E}">
        <p14:creationId xmlns:p14="http://schemas.microsoft.com/office/powerpoint/2010/main" val="1334237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4555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ZoneTexte 9"/>
          <p:cNvSpPr txBox="1">
            <a:spLocks noChangeArrowheads="1"/>
          </p:cNvSpPr>
          <p:nvPr/>
        </p:nvSpPr>
        <p:spPr bwMode="auto">
          <a:xfrm>
            <a:off x="557214" y="539750"/>
            <a:ext cx="4608512" cy="6647974"/>
          </a:xfrm>
          <a:prstGeom prst="rect">
            <a:avLst/>
          </a:prstGeom>
          <a:noFill/>
          <a:ln w="9525">
            <a:noFill/>
            <a:miter lim="800000"/>
            <a:headEnd/>
            <a:tailEnd/>
          </a:ln>
        </p:spPr>
        <p:txBody>
          <a:bodyPr wrap="square">
            <a:spAutoFit/>
          </a:bodyPr>
          <a:lstStyle/>
          <a:p>
            <a:pPr marL="0" lvl="1">
              <a:spcBef>
                <a:spcPts val="648"/>
              </a:spcBef>
              <a:spcAft>
                <a:spcPts val="648"/>
              </a:spcAft>
            </a:pPr>
            <a:r>
              <a:rPr lang="fr-FR" sz="2000" b="1" dirty="0">
                <a:solidFill>
                  <a:srgbClr val="40002F"/>
                </a:solidFill>
                <a:latin typeface="Hellix" pitchFamily="2" charset="77"/>
              </a:rPr>
              <a:t>Préambule</a:t>
            </a:r>
          </a:p>
          <a:p>
            <a:pPr algn="just">
              <a:spcBef>
                <a:spcPts val="600"/>
              </a:spcBef>
              <a:spcAft>
                <a:spcPts val="600"/>
              </a:spcAft>
              <a:defRPr/>
            </a:pPr>
            <a:r>
              <a:rPr lang="fr-FR" sz="900" dirty="0">
                <a:solidFill>
                  <a:srgbClr val="3B3838"/>
                </a:solidFill>
                <a:latin typeface="Hellix" pitchFamily="2" charset="77"/>
              </a:rPr>
              <a:t>L’article R. 123-8 du Code de l’environnement prévoit que le dossier d’enquête publique doit faire mention des textes qui régissent l’enquête publique en cause et indique la façon dont cette enquête s’insère dans la procédure administrative relative au plan local d’urbanisme considéré ainsi que la ou les décisions pouvant être adoptées au terme de l’enquête et les autorités compétentes pour prendre la décision d’approbation.</a:t>
            </a:r>
          </a:p>
          <a:p>
            <a:pPr algn="just">
              <a:spcBef>
                <a:spcPts val="600"/>
              </a:spcBef>
              <a:spcAft>
                <a:spcPts val="600"/>
              </a:spcAft>
              <a:defRPr/>
            </a:pPr>
            <a:r>
              <a:rPr lang="fr-FR" sz="900" dirty="0">
                <a:solidFill>
                  <a:srgbClr val="3B3838"/>
                </a:solidFill>
                <a:latin typeface="Hellix" pitchFamily="2" charset="77"/>
              </a:rPr>
              <a:t>Il prévoit aussi de préciser la mention des autres autorisations nécessaires pour réaliser le projet dont le maître d’ouvrage a connaissance.</a:t>
            </a:r>
          </a:p>
          <a:p>
            <a:pPr algn="just">
              <a:spcBef>
                <a:spcPts val="600"/>
              </a:spcBef>
              <a:spcAft>
                <a:spcPts val="600"/>
              </a:spcAft>
              <a:defRPr/>
            </a:pPr>
            <a:r>
              <a:rPr lang="fr-FR" sz="900" dirty="0">
                <a:solidFill>
                  <a:srgbClr val="3B3838"/>
                </a:solidFill>
                <a:latin typeface="Hellix" pitchFamily="2" charset="77"/>
              </a:rPr>
              <a:t>Le présent dossier entend répondre à ces exigences :</a:t>
            </a:r>
          </a:p>
          <a:p>
            <a:pPr marL="360000" lvl="1" indent="-171450" algn="just">
              <a:spcAft>
                <a:spcPts val="600"/>
              </a:spcAft>
              <a:buClr>
                <a:srgbClr val="000000"/>
              </a:buClr>
              <a:buFont typeface="Wingdings" pitchFamily="2" charset="2"/>
              <a:buChar char="§"/>
              <a:defRPr/>
            </a:pPr>
            <a:r>
              <a:rPr lang="fr-FR" sz="900" dirty="0">
                <a:solidFill>
                  <a:srgbClr val="3B3838"/>
                </a:solidFill>
                <a:latin typeface="Hellix" pitchFamily="2" charset="77"/>
              </a:rPr>
              <a:t>En rappelant la façon dont l’enquête publique s’insère dans la procédure de déclaration de projet emportant la mise en compatibilité (DPMEC) du PLU ;</a:t>
            </a:r>
          </a:p>
          <a:p>
            <a:pPr marL="360000" lvl="1" indent="-171450" algn="just">
              <a:spcAft>
                <a:spcPts val="600"/>
              </a:spcAft>
              <a:buClr>
                <a:srgbClr val="000000"/>
              </a:buClr>
              <a:buFont typeface="Wingdings" pitchFamily="2" charset="2"/>
              <a:buChar char="§"/>
              <a:defRPr/>
            </a:pPr>
            <a:r>
              <a:rPr lang="fr-FR" sz="900" dirty="0">
                <a:solidFill>
                  <a:srgbClr val="3B3838"/>
                </a:solidFill>
                <a:latin typeface="Hellix" pitchFamily="2" charset="77"/>
              </a:rPr>
              <a:t>En rappelant la mention des textes régissant l’enquête publique en cause ; </a:t>
            </a:r>
          </a:p>
          <a:p>
            <a:pPr marL="360000" lvl="1" indent="-171450" algn="just">
              <a:spcAft>
                <a:spcPts val="600"/>
              </a:spcAft>
              <a:buClr>
                <a:srgbClr val="000000"/>
              </a:buClr>
              <a:buFont typeface="Wingdings" pitchFamily="2" charset="2"/>
              <a:buChar char="§"/>
              <a:defRPr/>
            </a:pPr>
            <a:r>
              <a:rPr lang="fr-FR" sz="900" dirty="0">
                <a:solidFill>
                  <a:srgbClr val="3B3838"/>
                </a:solidFill>
                <a:latin typeface="Hellix" pitchFamily="2" charset="77"/>
              </a:rPr>
              <a:t>En rappelant les décisions pouvant être adoptées au terme de l’enquête et en précisant les autorités compétentes pour prendre la décision d’approbation ;</a:t>
            </a:r>
          </a:p>
          <a:p>
            <a:pPr marL="360000" lvl="1" indent="-171450" algn="just">
              <a:spcAft>
                <a:spcPts val="600"/>
              </a:spcAft>
              <a:buClr>
                <a:srgbClr val="000000"/>
              </a:buClr>
              <a:buFont typeface="Wingdings" pitchFamily="2" charset="2"/>
              <a:buChar char="§"/>
              <a:defRPr/>
            </a:pPr>
            <a:r>
              <a:rPr lang="fr-FR" sz="900" dirty="0">
                <a:solidFill>
                  <a:srgbClr val="3B3838"/>
                </a:solidFill>
                <a:latin typeface="Hellix" pitchFamily="2" charset="77"/>
              </a:rPr>
              <a:t>En précisant les autres autorisations nécessaires pour réaliser le projet dont le maître d’ouvrage a connaissance.</a:t>
            </a:r>
          </a:p>
          <a:p>
            <a:pPr marL="0" lvl="1" indent="-147351" algn="just">
              <a:spcBef>
                <a:spcPts val="600"/>
              </a:spcBef>
              <a:spcAft>
                <a:spcPts val="600"/>
              </a:spcAft>
              <a:tabLst>
                <a:tab pos="781305" algn="l"/>
                <a:tab pos="1562611" algn="l"/>
                <a:tab pos="2343916" algn="l"/>
                <a:tab pos="3125221" algn="l"/>
                <a:tab pos="3906526" algn="l"/>
                <a:tab pos="4687832" algn="l"/>
              </a:tabLst>
              <a:defRPr/>
            </a:pPr>
            <a:r>
              <a:rPr lang="fr-FR" sz="1400" dirty="0">
                <a:solidFill>
                  <a:srgbClr val="F49B2D"/>
                </a:solidFill>
                <a:latin typeface="Hellix" pitchFamily="2" charset="77"/>
              </a:rPr>
              <a:t>Les pièces relatives à la déclaration de projet (partie 1 du dossier) </a:t>
            </a:r>
          </a:p>
          <a:p>
            <a:pPr marL="10280" lvl="1" algn="just">
              <a:spcBef>
                <a:spcPts val="648"/>
              </a:spcBef>
              <a:spcAft>
                <a:spcPts val="648"/>
              </a:spcAft>
              <a:defRPr/>
            </a:pPr>
            <a:r>
              <a:rPr lang="fr-FR" sz="900" dirty="0">
                <a:solidFill>
                  <a:srgbClr val="3B3838"/>
                </a:solidFill>
                <a:latin typeface="Hellix" pitchFamily="2" charset="77"/>
              </a:rPr>
              <a:t>La première partie du dossier présentant la déclaration de projet est constituée par certains éléments de l’article R. 123-8 du Code de l’environnement. Les autres pièces du dossier d’enquête publique, à savoir l’évaluation environnementale « plan », l’avis de l’autorité environnementale les avis émis par les personnes publiques sur le PLU et le bilan de la concertation préalable, seront intégrées par la suite en son sein. </a:t>
            </a:r>
          </a:p>
          <a:p>
            <a:pPr marL="10280" lvl="1" algn="just">
              <a:spcBef>
                <a:spcPts val="648"/>
              </a:spcBef>
              <a:spcAft>
                <a:spcPts val="648"/>
              </a:spcAft>
              <a:defRPr/>
            </a:pPr>
            <a:r>
              <a:rPr lang="fr-FR" sz="900" dirty="0">
                <a:solidFill>
                  <a:srgbClr val="3B3838"/>
                </a:solidFill>
                <a:latin typeface="Hellix" pitchFamily="2" charset="77"/>
              </a:rPr>
              <a:t>Le dossier d’enquête publique préalable à la déclaration de projet portant sur l’intérêt général du projet de centrale photovoltaïque sur la commune de Saint-Pargoire est composé comme suit :</a:t>
            </a:r>
          </a:p>
          <a:p>
            <a:pPr marL="360000" lvl="1" indent="-171450" algn="just">
              <a:spcAft>
                <a:spcPts val="600"/>
              </a:spcAft>
              <a:buClr>
                <a:srgbClr val="000000"/>
              </a:buClr>
              <a:buFont typeface="Wingdings" pitchFamily="2" charset="2"/>
              <a:buChar char="§"/>
              <a:defRPr/>
            </a:pPr>
            <a:r>
              <a:rPr lang="fr-FR" sz="900" b="1" dirty="0">
                <a:solidFill>
                  <a:srgbClr val="3B3838"/>
                </a:solidFill>
                <a:latin typeface="Hellix" pitchFamily="2" charset="77"/>
              </a:rPr>
              <a:t>PIECE 1 : </a:t>
            </a:r>
            <a:r>
              <a:rPr lang="fr-FR" sz="900" dirty="0">
                <a:solidFill>
                  <a:srgbClr val="3B3838"/>
                </a:solidFill>
                <a:latin typeface="Hellix" pitchFamily="2" charset="77"/>
              </a:rPr>
              <a:t>le présent document permet d’identifier les grandes étapes régissant la procédure de déclaration de projet  valant mise en compatibilité du PLU de la commune de Saint-Pargoire ;</a:t>
            </a:r>
          </a:p>
          <a:p>
            <a:pPr marL="360000" lvl="1" indent="-171450" algn="just">
              <a:spcAft>
                <a:spcPts val="600"/>
              </a:spcAft>
              <a:buClr>
                <a:srgbClr val="000000"/>
              </a:buClr>
              <a:buFont typeface="Wingdings" pitchFamily="2" charset="2"/>
              <a:buChar char="§"/>
              <a:defRPr/>
            </a:pPr>
            <a:r>
              <a:rPr lang="fr-FR" sz="900" b="1" dirty="0">
                <a:solidFill>
                  <a:srgbClr val="3B3838"/>
                </a:solidFill>
                <a:latin typeface="Hellix" pitchFamily="2" charset="77"/>
              </a:rPr>
              <a:t>PIECE 2 : </a:t>
            </a:r>
            <a:r>
              <a:rPr lang="fr-FR" sz="900" dirty="0">
                <a:solidFill>
                  <a:srgbClr val="3B3838"/>
                </a:solidFill>
                <a:latin typeface="Hellix" pitchFamily="2" charset="77"/>
              </a:rPr>
              <a:t>une notice explicative indiquant l’objet de l’enquête, les caractéristiques principales de l’opération soumise à l’enquête et les raisons, pour lesquelles, notamment du point de vue de l’insertion dans l’environnement, le projet a été retenu. Elle porte à la connaissance du public les motifs et considérations d’intérêt général du projet soumis à l’enquête.</a:t>
            </a:r>
          </a:p>
        </p:txBody>
      </p:sp>
      <p:sp>
        <p:nvSpPr>
          <p:cNvPr id="5" name="ZoneTexte 10">
            <a:extLst>
              <a:ext uri="{FF2B5EF4-FFF2-40B4-BE49-F238E27FC236}">
                <a16:creationId xmlns:a16="http://schemas.microsoft.com/office/drawing/2014/main" id="{DDA6E770-D3FB-884B-8B6C-474E82AAF6D3}"/>
              </a:ext>
            </a:extLst>
          </p:cNvPr>
          <p:cNvSpPr txBox="1">
            <a:spLocks noChangeArrowheads="1"/>
          </p:cNvSpPr>
          <p:nvPr/>
        </p:nvSpPr>
        <p:spPr bwMode="auto">
          <a:xfrm>
            <a:off x="5526088" y="539750"/>
            <a:ext cx="4608512" cy="2523768"/>
          </a:xfrm>
          <a:prstGeom prst="rect">
            <a:avLst/>
          </a:prstGeom>
          <a:noFill/>
          <a:ln w="9525">
            <a:noFill/>
            <a:miter lim="800000"/>
            <a:headEnd/>
            <a:tailEnd/>
          </a:ln>
        </p:spPr>
        <p:txBody>
          <a:bodyPr wrap="square">
            <a:spAutoFit/>
          </a:bodyPr>
          <a:lstStyle/>
          <a:p>
            <a:pPr marL="0" lvl="1" indent="-147351" algn="just">
              <a:spcBef>
                <a:spcPts val="600"/>
              </a:spcBef>
              <a:spcAft>
                <a:spcPts val="600"/>
              </a:spcAft>
              <a:tabLst>
                <a:tab pos="781305" algn="l"/>
                <a:tab pos="1562611" algn="l"/>
                <a:tab pos="2343916" algn="l"/>
                <a:tab pos="3125221" algn="l"/>
                <a:tab pos="3906526" algn="l"/>
                <a:tab pos="4687832" algn="l"/>
              </a:tabLst>
              <a:defRPr/>
            </a:pPr>
            <a:r>
              <a:rPr lang="fr-FR" sz="1400" dirty="0">
                <a:solidFill>
                  <a:srgbClr val="F49B2D"/>
                </a:solidFill>
                <a:latin typeface="Hellix" pitchFamily="2" charset="77"/>
              </a:rPr>
              <a:t>Les pièces relatives à la mise en compatibilité du PLU (partie 2 du dossier) </a:t>
            </a:r>
          </a:p>
          <a:p>
            <a:pPr marL="10280" lvl="1" algn="just">
              <a:spcBef>
                <a:spcPts val="648"/>
              </a:spcBef>
              <a:spcAft>
                <a:spcPts val="648"/>
              </a:spcAft>
              <a:defRPr/>
            </a:pPr>
            <a:r>
              <a:rPr lang="fr-FR" sz="900" dirty="0">
                <a:solidFill>
                  <a:srgbClr val="3B3838"/>
                </a:solidFill>
                <a:latin typeface="Hellix" pitchFamily="2" charset="77"/>
              </a:rPr>
              <a:t>La seconde partie du dossier présentant la mise en compatibilité du PLU comprend les modalités et la mise en œuvre de cette procédure d’adaptation. Il présente les modifications apportées aux différents documents composant le Plan Local d’Urbanisme de la commune de Saint-Pargoire.</a:t>
            </a:r>
          </a:p>
          <a:p>
            <a:pPr marL="10280" lvl="1" algn="just">
              <a:spcBef>
                <a:spcPts val="648"/>
              </a:spcBef>
              <a:spcAft>
                <a:spcPts val="648"/>
              </a:spcAft>
              <a:defRPr/>
            </a:pPr>
            <a:r>
              <a:rPr lang="fr-FR" sz="900" dirty="0">
                <a:solidFill>
                  <a:srgbClr val="3B3838"/>
                </a:solidFill>
                <a:latin typeface="Hellix" pitchFamily="2" charset="77"/>
              </a:rPr>
              <a:t>Il est composé :</a:t>
            </a:r>
          </a:p>
          <a:p>
            <a:pPr marL="360000" lvl="1" indent="-171450" algn="just">
              <a:spcAft>
                <a:spcPts val="600"/>
              </a:spcAft>
              <a:buClr>
                <a:srgbClr val="000000"/>
              </a:buClr>
              <a:buFont typeface="Wingdings" pitchFamily="2" charset="2"/>
              <a:buChar char="§"/>
              <a:defRPr/>
            </a:pPr>
            <a:r>
              <a:rPr lang="fr-FR" sz="900" b="1" dirty="0">
                <a:solidFill>
                  <a:srgbClr val="3B3838"/>
                </a:solidFill>
                <a:latin typeface="Hellix" pitchFamily="2" charset="77"/>
              </a:rPr>
              <a:t>Compléments au rapport de présentation du PLU ;</a:t>
            </a:r>
          </a:p>
          <a:p>
            <a:pPr marL="360000" lvl="1" indent="-171450" algn="just">
              <a:spcAft>
                <a:spcPts val="600"/>
              </a:spcAft>
              <a:buClr>
                <a:srgbClr val="000000"/>
              </a:buClr>
              <a:buFont typeface="Wingdings" pitchFamily="2" charset="2"/>
              <a:buChar char="§"/>
              <a:defRPr/>
            </a:pPr>
            <a:r>
              <a:rPr lang="fr-FR" sz="900" b="1" dirty="0">
                <a:solidFill>
                  <a:srgbClr val="3B3838"/>
                </a:solidFill>
                <a:latin typeface="Hellix" pitchFamily="2" charset="77"/>
              </a:rPr>
              <a:t>Analyse synthétique des incidences du projet ;</a:t>
            </a:r>
          </a:p>
          <a:p>
            <a:pPr marL="360000" lvl="1" indent="-171450" algn="just">
              <a:spcAft>
                <a:spcPts val="600"/>
              </a:spcAft>
              <a:buClr>
                <a:srgbClr val="000000"/>
              </a:buClr>
              <a:buFont typeface="Wingdings" pitchFamily="2" charset="2"/>
              <a:buChar char="§"/>
              <a:defRPr/>
            </a:pPr>
            <a:r>
              <a:rPr lang="fr-FR" sz="900" b="1" dirty="0">
                <a:solidFill>
                  <a:srgbClr val="3B3838"/>
                </a:solidFill>
                <a:latin typeface="Hellix" pitchFamily="2" charset="77"/>
              </a:rPr>
              <a:t>Corrections et compléments apportées aux pièces du PLU ;</a:t>
            </a:r>
          </a:p>
          <a:p>
            <a:pPr marL="360000" lvl="1" indent="-171450" algn="just">
              <a:spcAft>
                <a:spcPts val="600"/>
              </a:spcAft>
              <a:buClr>
                <a:srgbClr val="000000"/>
              </a:buClr>
              <a:buFont typeface="Wingdings" pitchFamily="2" charset="2"/>
              <a:buChar char="§"/>
              <a:defRPr/>
            </a:pPr>
            <a:r>
              <a:rPr lang="fr-FR" sz="900" b="1" dirty="0">
                <a:solidFill>
                  <a:srgbClr val="3B3838"/>
                </a:solidFill>
                <a:latin typeface="Hellix" pitchFamily="2" charset="77"/>
              </a:rPr>
              <a:t>Pièces administratives : PV d’examen conjoint des Personnes Publiques Associées</a:t>
            </a:r>
          </a:p>
        </p:txBody>
      </p:sp>
    </p:spTree>
    <p:extLst>
      <p:ext uri="{BB962C8B-B14F-4D97-AF65-F5344CB8AC3E}">
        <p14:creationId xmlns:p14="http://schemas.microsoft.com/office/powerpoint/2010/main" val="2004400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ZoneTexte 9"/>
          <p:cNvSpPr txBox="1">
            <a:spLocks noChangeArrowheads="1"/>
          </p:cNvSpPr>
          <p:nvPr/>
        </p:nvSpPr>
        <p:spPr bwMode="auto">
          <a:xfrm>
            <a:off x="557214" y="539750"/>
            <a:ext cx="4608512" cy="5616922"/>
          </a:xfrm>
          <a:prstGeom prst="rect">
            <a:avLst/>
          </a:prstGeom>
          <a:noFill/>
          <a:ln w="9525">
            <a:noFill/>
            <a:miter lim="800000"/>
            <a:headEnd/>
            <a:tailEnd/>
          </a:ln>
        </p:spPr>
        <p:txBody>
          <a:bodyPr wrap="square">
            <a:spAutoFit/>
          </a:bodyPr>
          <a:lstStyle/>
          <a:p>
            <a:pPr marL="0" lvl="1">
              <a:spcBef>
                <a:spcPts val="648"/>
              </a:spcBef>
              <a:spcAft>
                <a:spcPts val="648"/>
              </a:spcAft>
            </a:pPr>
            <a:r>
              <a:rPr lang="fr-FR" b="1" dirty="0">
                <a:solidFill>
                  <a:srgbClr val="40002F"/>
                </a:solidFill>
                <a:latin typeface="Hellix" pitchFamily="2" charset="77"/>
              </a:rPr>
              <a:t>1. Insertion de l’enquête publique unique au sein de la procédure de déclaration de projet emportant la mise en compatibilité (DPMEC) du PLU de Saint-Pargoire</a:t>
            </a:r>
          </a:p>
          <a:p>
            <a:pPr marL="0" lvl="1" algn="just">
              <a:spcBef>
                <a:spcPts val="600"/>
              </a:spcBef>
              <a:spcAft>
                <a:spcPts val="600"/>
              </a:spcAft>
              <a:defRPr/>
            </a:pPr>
            <a:r>
              <a:rPr lang="fr-FR" sz="900" dirty="0">
                <a:solidFill>
                  <a:srgbClr val="3B3838"/>
                </a:solidFill>
                <a:latin typeface="Hellix" pitchFamily="2" charset="77"/>
              </a:rPr>
              <a:t>La présente procédure est portée par la commune de Saint-Pargoire au titre de sa compétence « urbanisme ». Dans ce cadre, la commune entend se prévaloir de la procédure de DPMEC, prévue par les dispositions des articles L. 300-6, L. 153-54 et suivant du Code de l’urbanisme, pour se prononcer, après enquête publique, par déclaration de projet d’implantation d’une centrale photovoltaïque au lieu-dit « La Rouquette ». </a:t>
            </a:r>
          </a:p>
          <a:p>
            <a:pPr marL="0" lvl="1" algn="just">
              <a:spcBef>
                <a:spcPts val="600"/>
              </a:spcBef>
              <a:spcAft>
                <a:spcPts val="600"/>
              </a:spcAft>
              <a:defRPr/>
            </a:pPr>
            <a:r>
              <a:rPr lang="fr-FR" sz="1400" dirty="0">
                <a:solidFill>
                  <a:srgbClr val="F49B2D"/>
                </a:solidFill>
                <a:latin typeface="Hellix" pitchFamily="2" charset="77"/>
              </a:rPr>
              <a:t>1.1 Fondement légal de la procédure de DPMEC</a:t>
            </a:r>
          </a:p>
          <a:p>
            <a:pPr marL="0" lvl="1" algn="just">
              <a:spcBef>
                <a:spcPts val="600"/>
              </a:spcBef>
              <a:spcAft>
                <a:spcPts val="600"/>
              </a:spcAft>
              <a:defRPr/>
            </a:pPr>
            <a:r>
              <a:rPr lang="fr-FR" sz="900" dirty="0">
                <a:solidFill>
                  <a:srgbClr val="3B3838"/>
                </a:solidFill>
                <a:latin typeface="Hellix" pitchFamily="2" charset="77"/>
              </a:rPr>
              <a:t>L’article L. 300-6 du Code de l’urbanisme dispose que :</a:t>
            </a:r>
          </a:p>
          <a:p>
            <a:pPr marL="0" lvl="1" algn="just">
              <a:spcAft>
                <a:spcPts val="600"/>
              </a:spcAft>
              <a:defRPr/>
            </a:pPr>
            <a:r>
              <a:rPr lang="fr-FR" sz="900" i="1" dirty="0">
                <a:solidFill>
                  <a:srgbClr val="3B3838"/>
                </a:solidFill>
                <a:latin typeface="Hellix" pitchFamily="2" charset="77"/>
              </a:rPr>
              <a:t>« L’État et ses établissements publics, </a:t>
            </a:r>
            <a:r>
              <a:rPr lang="fr-FR" sz="900" i="1" u="sng" dirty="0">
                <a:solidFill>
                  <a:srgbClr val="3B3838"/>
                </a:solidFill>
                <a:latin typeface="Hellix" pitchFamily="2" charset="77"/>
              </a:rPr>
              <a:t>les collectivités territoriales </a:t>
            </a:r>
            <a:r>
              <a:rPr lang="fr-FR" sz="900" i="1" dirty="0">
                <a:solidFill>
                  <a:srgbClr val="3B3838"/>
                </a:solidFill>
                <a:latin typeface="Hellix" pitchFamily="2" charset="77"/>
              </a:rPr>
              <a:t>et leurs groupements </a:t>
            </a:r>
            <a:r>
              <a:rPr lang="fr-FR" sz="900" i="1" u="sng" dirty="0">
                <a:solidFill>
                  <a:srgbClr val="3B3838"/>
                </a:solidFill>
                <a:latin typeface="Hellix" pitchFamily="2" charset="77"/>
              </a:rPr>
              <a:t>peuvent, après enquête publique réalisée conformément au chapitre III du titre II du livre Ier du code de l'environnement, se prononcer, par une déclaration de projet, sur l'intérêt général : </a:t>
            </a:r>
          </a:p>
          <a:p>
            <a:pPr marL="0" lvl="1" algn="just">
              <a:spcAft>
                <a:spcPts val="600"/>
              </a:spcAft>
              <a:defRPr/>
            </a:pPr>
            <a:r>
              <a:rPr lang="fr-FR" sz="900" i="1" dirty="0">
                <a:solidFill>
                  <a:srgbClr val="3B3838"/>
                </a:solidFill>
                <a:latin typeface="Hellix" pitchFamily="2" charset="77"/>
              </a:rPr>
              <a:t>1° D'une action ou d'une opération d'aménagement au sens du présent livre ;</a:t>
            </a:r>
          </a:p>
          <a:p>
            <a:pPr marL="0" lvl="1" algn="just">
              <a:spcAft>
                <a:spcPts val="600"/>
              </a:spcAft>
              <a:defRPr/>
            </a:pPr>
            <a:r>
              <a:rPr lang="fr-FR" sz="900" i="1" dirty="0">
                <a:solidFill>
                  <a:srgbClr val="3B3838"/>
                </a:solidFill>
                <a:latin typeface="Hellix" pitchFamily="2" charset="77"/>
              </a:rPr>
              <a:t>2° De la réalisation d'un programme de construction.</a:t>
            </a:r>
          </a:p>
          <a:p>
            <a:pPr marL="0" lvl="1" algn="just">
              <a:spcAft>
                <a:spcPts val="600"/>
              </a:spcAft>
              <a:defRPr/>
            </a:pPr>
            <a:r>
              <a:rPr lang="fr-FR" sz="900" i="1" dirty="0">
                <a:solidFill>
                  <a:srgbClr val="3B3838"/>
                </a:solidFill>
                <a:latin typeface="Hellix" pitchFamily="2" charset="77"/>
              </a:rPr>
              <a:t>3° </a:t>
            </a:r>
            <a:r>
              <a:rPr lang="fr-FR" sz="900" i="1" u="sng" dirty="0">
                <a:solidFill>
                  <a:srgbClr val="3B3838"/>
                </a:solidFill>
                <a:latin typeface="Hellix" pitchFamily="2" charset="77"/>
              </a:rPr>
              <a:t>De l’implantation d’une installation de production d’énergies renouvelables, au sens de l’article L. 211-2 du code de l’énergie, y compris leurs ouvrages de raccordement.</a:t>
            </a:r>
          </a:p>
          <a:p>
            <a:pPr marL="0" lvl="1" algn="just">
              <a:spcAft>
                <a:spcPts val="600"/>
              </a:spcAft>
              <a:defRPr/>
            </a:pPr>
            <a:r>
              <a:rPr lang="fr-FR" sz="900" i="1" dirty="0">
                <a:solidFill>
                  <a:srgbClr val="3B3838"/>
                </a:solidFill>
                <a:latin typeface="Hellix" pitchFamily="2" charset="77"/>
              </a:rPr>
              <a:t>Les adaptations proposées sont présentées dans le cadre des procédures par les articles L. 153-54 à L. 153-59 du code de l’urbanisme (...). »</a:t>
            </a:r>
            <a:r>
              <a:rPr lang="fr-FR" sz="900" dirty="0">
                <a:solidFill>
                  <a:srgbClr val="3B3838"/>
                </a:solidFill>
                <a:latin typeface="Hellix" pitchFamily="2" charset="77"/>
              </a:rPr>
              <a:t> </a:t>
            </a:r>
          </a:p>
          <a:p>
            <a:pPr marL="0" lvl="1" algn="just">
              <a:spcBef>
                <a:spcPts val="600"/>
              </a:spcBef>
              <a:spcAft>
                <a:spcPts val="600"/>
              </a:spcAft>
              <a:defRPr/>
            </a:pPr>
            <a:r>
              <a:rPr lang="fr-FR" sz="900" dirty="0">
                <a:solidFill>
                  <a:srgbClr val="3B3838"/>
                </a:solidFill>
                <a:latin typeface="Hellix" pitchFamily="2" charset="77"/>
              </a:rPr>
              <a:t>L’article R. 153-15 du Code de l’urbanisme retient que :</a:t>
            </a:r>
          </a:p>
          <a:p>
            <a:pPr marL="0" lvl="1" algn="just">
              <a:spcBef>
                <a:spcPts val="600"/>
              </a:spcBef>
              <a:spcAft>
                <a:spcPts val="600"/>
              </a:spcAft>
              <a:defRPr/>
            </a:pPr>
            <a:r>
              <a:rPr lang="fr-FR" sz="900" dirty="0">
                <a:solidFill>
                  <a:srgbClr val="3B3838"/>
                </a:solidFill>
                <a:latin typeface="Hellix" pitchFamily="2" charset="77"/>
              </a:rPr>
              <a:t>« </a:t>
            </a:r>
            <a:r>
              <a:rPr lang="fr-FR" sz="900" i="1" u="sng" dirty="0">
                <a:solidFill>
                  <a:srgbClr val="3B3838"/>
                </a:solidFill>
                <a:latin typeface="Hellix" pitchFamily="2" charset="77"/>
              </a:rPr>
              <a:t>Le maire mène la procédure de mise en compatibilité, le conseil municipal adopte la déclaration de projet et que cette déclaration emporte approbation des nouvelles dispositions du PLU</a:t>
            </a:r>
            <a:r>
              <a:rPr lang="fr-FR" sz="900" u="sng" dirty="0">
                <a:solidFill>
                  <a:srgbClr val="3B3838"/>
                </a:solidFill>
                <a:latin typeface="Hellix" pitchFamily="2" charset="77"/>
              </a:rPr>
              <a:t> </a:t>
            </a:r>
            <a:r>
              <a:rPr lang="fr-FR" sz="900" dirty="0">
                <a:solidFill>
                  <a:srgbClr val="3B3838"/>
                </a:solidFill>
                <a:latin typeface="Hellix" pitchFamily="2" charset="77"/>
              </a:rPr>
              <a:t>».</a:t>
            </a:r>
          </a:p>
        </p:txBody>
      </p:sp>
      <p:sp>
        <p:nvSpPr>
          <p:cNvPr id="17417" name="Text Box 10"/>
          <p:cNvSpPr txBox="1">
            <a:spLocks noChangeArrowheads="1"/>
          </p:cNvSpPr>
          <p:nvPr/>
        </p:nvSpPr>
        <p:spPr bwMode="auto">
          <a:xfrm>
            <a:off x="5526088" y="539750"/>
            <a:ext cx="4608512" cy="6063198"/>
          </a:xfrm>
          <a:prstGeom prst="rect">
            <a:avLst/>
          </a:prstGeom>
          <a:noFill/>
          <a:ln w="9525">
            <a:noFill/>
            <a:miter lim="800000"/>
            <a:headEnd/>
            <a:tailEnd/>
          </a:ln>
        </p:spPr>
        <p:txBody>
          <a:bodyPr wrap="square">
            <a:spAutoFit/>
          </a:bodyPr>
          <a:lstStyle/>
          <a:p>
            <a:pPr marL="0" lvl="1">
              <a:spcBef>
                <a:spcPts val="600"/>
              </a:spcBef>
              <a:spcAft>
                <a:spcPts val="600"/>
              </a:spcAft>
              <a:defRPr/>
            </a:pPr>
            <a:r>
              <a:rPr lang="fr-FR" sz="1400" dirty="0">
                <a:solidFill>
                  <a:srgbClr val="F49B2D"/>
                </a:solidFill>
                <a:latin typeface="Hellix" pitchFamily="2" charset="77"/>
              </a:rPr>
              <a:t>1.2 Étape n°1 : Prescription de la procédure de DPMEC</a:t>
            </a:r>
          </a:p>
          <a:p>
            <a:pPr marL="0" lvl="1" algn="just">
              <a:spcBef>
                <a:spcPts val="600"/>
              </a:spcBef>
              <a:spcAft>
                <a:spcPts val="600"/>
              </a:spcAft>
              <a:defRPr/>
            </a:pPr>
            <a:r>
              <a:rPr lang="fr-FR" sz="900" dirty="0">
                <a:solidFill>
                  <a:srgbClr val="3B3838"/>
                </a:solidFill>
                <a:latin typeface="Hellix" pitchFamily="2" charset="77"/>
              </a:rPr>
              <a:t>En principe, aucune disposition législative ou réglementaire n’impose à la commune de prescrire la procédure de DPMEC. La seule exception à ce principe découle de l’obligation de réaliser une concertation préalable dès lors que la procédure est assujettie à évaluation environnementale.</a:t>
            </a:r>
          </a:p>
          <a:p>
            <a:pPr marL="0" lvl="1" algn="just">
              <a:spcBef>
                <a:spcPts val="600"/>
              </a:spcBef>
              <a:spcAft>
                <a:spcPts val="600"/>
              </a:spcAft>
              <a:defRPr/>
            </a:pPr>
            <a:r>
              <a:rPr lang="fr-FR" sz="900" dirty="0">
                <a:solidFill>
                  <a:srgbClr val="3B3838"/>
                </a:solidFill>
                <a:latin typeface="Hellix" pitchFamily="2" charset="77"/>
              </a:rPr>
              <a:t>Cette procédure de participation du public durant l’élaboration du projet et des modifications du PLU est prévue par :</a:t>
            </a:r>
          </a:p>
          <a:p>
            <a:pPr marL="171450" lvl="1" indent="-171450" algn="just">
              <a:spcBef>
                <a:spcPts val="600"/>
              </a:spcBef>
              <a:spcAft>
                <a:spcPts val="600"/>
              </a:spcAft>
              <a:buFont typeface="Arial" panose="020B0604020202020204" pitchFamily="34" charset="0"/>
              <a:buChar char="•"/>
              <a:defRPr/>
            </a:pPr>
            <a:r>
              <a:rPr lang="fr-FR" sz="900" dirty="0">
                <a:solidFill>
                  <a:srgbClr val="3B3838"/>
                </a:solidFill>
                <a:latin typeface="Hellix" pitchFamily="2" charset="77"/>
              </a:rPr>
              <a:t>L’article L. 103-2 du Code de l’urbanisme qui dispose que : </a:t>
            </a:r>
          </a:p>
          <a:p>
            <a:pPr marL="0" lvl="1" algn="just">
              <a:spcAft>
                <a:spcPts val="600"/>
              </a:spcAft>
              <a:defRPr/>
            </a:pPr>
            <a:r>
              <a:rPr lang="fr-FR" sz="900" i="1" dirty="0">
                <a:solidFill>
                  <a:srgbClr val="3B3838"/>
                </a:solidFill>
                <a:latin typeface="Hellix" pitchFamily="2" charset="77"/>
              </a:rPr>
              <a:t>« </a:t>
            </a:r>
            <a:r>
              <a:rPr lang="fr-FR" sz="900" i="1" u="sng" dirty="0">
                <a:solidFill>
                  <a:srgbClr val="3B3838"/>
                </a:solidFill>
                <a:latin typeface="Hellix" pitchFamily="2" charset="77"/>
              </a:rPr>
              <a:t>Font l’objet d’une concertation associant, pendant toute la durée de l’élaboration du projet de l’élaboration, les habitants, les associations locales et les autres personnes concernées : </a:t>
            </a:r>
          </a:p>
          <a:p>
            <a:pPr marL="0" lvl="1" algn="just">
              <a:spcAft>
                <a:spcPts val="600"/>
              </a:spcAft>
              <a:defRPr/>
            </a:pPr>
            <a:r>
              <a:rPr lang="fr-FR" sz="900" i="1" dirty="0">
                <a:solidFill>
                  <a:srgbClr val="3B3838"/>
                </a:solidFill>
                <a:latin typeface="Hellix" pitchFamily="2" charset="77"/>
              </a:rPr>
              <a:t>1° Les procédures suivantes : </a:t>
            </a:r>
          </a:p>
          <a:p>
            <a:pPr marL="228600" lvl="1" indent="-228600" algn="just">
              <a:spcAft>
                <a:spcPts val="600"/>
              </a:spcAft>
              <a:buAutoNum type="alphaLcParenR"/>
              <a:defRPr/>
            </a:pPr>
            <a:r>
              <a:rPr lang="fr-FR" sz="900" i="1" dirty="0">
                <a:solidFill>
                  <a:srgbClr val="3B3838"/>
                </a:solidFill>
                <a:latin typeface="Hellix" pitchFamily="2" charset="77"/>
              </a:rPr>
              <a:t>L’élaboration et la révision du schéma de cohérence territoriale et du plan local d’urbanisme ;</a:t>
            </a:r>
          </a:p>
          <a:p>
            <a:pPr marL="228600" lvl="1" indent="-228600" algn="just">
              <a:spcAft>
                <a:spcPts val="600"/>
              </a:spcAft>
              <a:buAutoNum type="alphaLcParenR"/>
              <a:defRPr/>
            </a:pPr>
            <a:r>
              <a:rPr lang="fr-FR" sz="900" i="1" dirty="0">
                <a:solidFill>
                  <a:srgbClr val="3B3838"/>
                </a:solidFill>
                <a:latin typeface="Hellix" pitchFamily="2" charset="77"/>
              </a:rPr>
              <a:t>La modification du schéma de cohérence territoriale et du plan local d’urbanisme soumise à évaluation environnementale ;</a:t>
            </a:r>
          </a:p>
          <a:p>
            <a:pPr marL="228600" lvl="1" indent="-228600" algn="just">
              <a:spcAft>
                <a:spcPts val="600"/>
              </a:spcAft>
              <a:buAutoNum type="alphaLcParenR"/>
              <a:defRPr/>
            </a:pPr>
            <a:r>
              <a:rPr lang="fr-FR" sz="900" i="1" u="sng" dirty="0">
                <a:solidFill>
                  <a:srgbClr val="3B3838"/>
                </a:solidFill>
                <a:latin typeface="Hellix" pitchFamily="2" charset="77"/>
              </a:rPr>
              <a:t>La mise en compatibilité du schéma de cohérence territoriale et du plan local d’urbanisme soumise à évaluation environnementale</a:t>
            </a:r>
            <a:r>
              <a:rPr lang="fr-FR" sz="900" i="1" dirty="0">
                <a:solidFill>
                  <a:srgbClr val="3B3838"/>
                </a:solidFill>
                <a:latin typeface="Hellix" pitchFamily="2" charset="77"/>
              </a:rPr>
              <a:t>. »</a:t>
            </a:r>
          </a:p>
          <a:p>
            <a:pPr marL="171450" lvl="1" indent="-171450" algn="just">
              <a:spcBef>
                <a:spcPts val="600"/>
              </a:spcBef>
              <a:spcAft>
                <a:spcPts val="600"/>
              </a:spcAft>
              <a:buFont typeface="Arial" panose="020B0604020202020204" pitchFamily="34" charset="0"/>
              <a:buChar char="•"/>
              <a:defRPr/>
            </a:pPr>
            <a:r>
              <a:rPr lang="fr-FR" sz="900" dirty="0">
                <a:solidFill>
                  <a:srgbClr val="3B3838"/>
                </a:solidFill>
                <a:latin typeface="Hellix" pitchFamily="2" charset="77"/>
              </a:rPr>
              <a:t>L’article L. 103-3 du Code de l’urbanisme qui prévoit que : </a:t>
            </a:r>
          </a:p>
          <a:p>
            <a:pPr marL="0" lvl="1" algn="just">
              <a:spcAft>
                <a:spcPts val="600"/>
              </a:spcAft>
              <a:defRPr/>
            </a:pPr>
            <a:r>
              <a:rPr lang="fr-FR" sz="900" i="1" dirty="0">
                <a:solidFill>
                  <a:srgbClr val="3B3838"/>
                </a:solidFill>
                <a:latin typeface="Hellix" pitchFamily="2" charset="77"/>
              </a:rPr>
              <a:t>« </a:t>
            </a:r>
            <a:r>
              <a:rPr lang="fr-FR" sz="900" i="1" u="sng" dirty="0">
                <a:solidFill>
                  <a:srgbClr val="3B3838"/>
                </a:solidFill>
                <a:latin typeface="Hellix" pitchFamily="2" charset="77"/>
              </a:rPr>
              <a:t>Les objectifs poursuivis et les modalités de la concertation sont précisés par :</a:t>
            </a:r>
            <a:r>
              <a:rPr lang="fr-FR" sz="900" i="1" dirty="0">
                <a:solidFill>
                  <a:srgbClr val="3B3838"/>
                </a:solidFill>
                <a:latin typeface="Hellix" pitchFamily="2" charset="77"/>
              </a:rPr>
              <a:t> </a:t>
            </a:r>
          </a:p>
          <a:p>
            <a:pPr marL="0" lvl="1" algn="just">
              <a:spcAft>
                <a:spcPts val="600"/>
              </a:spcAft>
              <a:defRPr/>
            </a:pPr>
            <a:r>
              <a:rPr lang="fr-FR" sz="900" i="1" dirty="0">
                <a:solidFill>
                  <a:srgbClr val="3B3838"/>
                </a:solidFill>
                <a:latin typeface="Hellix" pitchFamily="2" charset="77"/>
              </a:rPr>
              <a:t>1° L’autorité administrative compétente de l’État lorsque la révision du document d’urbanisme ou l’opération sont à l’initiative de l’État ;</a:t>
            </a:r>
          </a:p>
          <a:p>
            <a:pPr marL="0" lvl="1" algn="just">
              <a:spcAft>
                <a:spcPts val="600"/>
              </a:spcAft>
              <a:defRPr/>
            </a:pPr>
            <a:r>
              <a:rPr lang="fr-FR" sz="900" i="1" dirty="0">
                <a:solidFill>
                  <a:srgbClr val="3B3838"/>
                </a:solidFill>
                <a:latin typeface="Hellix" pitchFamily="2" charset="77"/>
              </a:rPr>
              <a:t>2° Le représentant légal de la société SNCF Réseau mentionnée à l’article L. 2119-9 du code des transports ou de sa filiale mentionnée au 5° du même article lorsque l’opération est à l’initiative de l’une de ces deux sociétés ; </a:t>
            </a:r>
          </a:p>
          <a:p>
            <a:pPr marL="0" lvl="1" algn="just">
              <a:spcAft>
                <a:spcPts val="600"/>
              </a:spcAft>
              <a:defRPr/>
            </a:pPr>
            <a:r>
              <a:rPr lang="fr-FR" sz="900" i="1" dirty="0">
                <a:solidFill>
                  <a:srgbClr val="3B3838"/>
                </a:solidFill>
                <a:latin typeface="Hellix" pitchFamily="2" charset="77"/>
              </a:rPr>
              <a:t>3° </a:t>
            </a:r>
            <a:r>
              <a:rPr lang="fr-FR" sz="900" i="1" u="sng" dirty="0">
                <a:solidFill>
                  <a:srgbClr val="3B3838"/>
                </a:solidFill>
                <a:latin typeface="Hellix" pitchFamily="2" charset="77"/>
              </a:rPr>
              <a:t>L’organe délibérant de la collectivité ou de l’établissement public dans les autres cas</a:t>
            </a:r>
            <a:r>
              <a:rPr lang="fr-FR" sz="900" i="1" dirty="0">
                <a:solidFill>
                  <a:srgbClr val="3B3838"/>
                </a:solidFill>
                <a:latin typeface="Hellix" pitchFamily="2" charset="77"/>
              </a:rPr>
              <a:t>. »</a:t>
            </a:r>
          </a:p>
          <a:p>
            <a:pPr marL="171450" lvl="1" indent="-171450" algn="just">
              <a:spcAft>
                <a:spcPts val="600"/>
              </a:spcAft>
              <a:buFont typeface="Arial" panose="020B0604020202020204" pitchFamily="34" charset="0"/>
              <a:buChar char="•"/>
              <a:defRPr/>
            </a:pPr>
            <a:r>
              <a:rPr lang="fr-FR" sz="900" dirty="0">
                <a:solidFill>
                  <a:srgbClr val="3B3838"/>
                </a:solidFill>
                <a:latin typeface="Hellix" pitchFamily="2" charset="77"/>
              </a:rPr>
              <a:t>L’article L. 103-6 du Code de l’urbanisme qui dispose que :</a:t>
            </a:r>
          </a:p>
          <a:p>
            <a:pPr marL="0" lvl="1" algn="just">
              <a:spcAft>
                <a:spcPts val="600"/>
              </a:spcAft>
              <a:defRPr/>
            </a:pPr>
            <a:r>
              <a:rPr lang="fr-FR" sz="900" i="1" dirty="0">
                <a:solidFill>
                  <a:srgbClr val="3B3838"/>
                </a:solidFill>
                <a:latin typeface="Hellix" pitchFamily="2" charset="77"/>
              </a:rPr>
              <a:t>« </a:t>
            </a:r>
            <a:r>
              <a:rPr lang="fr-FR" sz="900" i="1" u="sng" dirty="0">
                <a:solidFill>
                  <a:srgbClr val="3B3838"/>
                </a:solidFill>
                <a:latin typeface="Hellix" pitchFamily="2" charset="77"/>
              </a:rPr>
              <a:t>À l’issue de la concertation, l’autorité mentionnée à l’article L. 103-3 en arrête le bilan. Lorsque le projet fait l’objet d’une enquête publique réalisée conformément au chapitre III du titre II du livrer Ier du code de l’environnement, le bilan de la concertation est joint au dossier de l’enquête</a:t>
            </a:r>
            <a:r>
              <a:rPr lang="fr-FR" sz="900" i="1" dirty="0">
                <a:solidFill>
                  <a:srgbClr val="3B3838"/>
                </a:solidFill>
                <a:latin typeface="Hellix" pitchFamily="2" charset="77"/>
              </a:rPr>
              <a:t>. » </a:t>
            </a:r>
          </a:p>
        </p:txBody>
      </p:sp>
      <p:sp>
        <p:nvSpPr>
          <p:cNvPr id="2" name="Interdiction 1">
            <a:extLst>
              <a:ext uri="{FF2B5EF4-FFF2-40B4-BE49-F238E27FC236}">
                <a16:creationId xmlns:a16="http://schemas.microsoft.com/office/drawing/2014/main" id="{0D4E6A4B-32ED-E5F7-F37A-A6D95F7784DF}"/>
              </a:ext>
            </a:extLst>
          </p:cNvPr>
          <p:cNvSpPr/>
          <p:nvPr/>
        </p:nvSpPr>
        <p:spPr>
          <a:xfrm>
            <a:off x="10979523" y="0"/>
            <a:ext cx="1216959" cy="1216959"/>
          </a:xfrm>
          <a:prstGeom prst="noSmoking">
            <a:avLst/>
          </a:prstGeom>
          <a:solidFill>
            <a:srgbClr val="FFFFFF"/>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 name="Rectangle 4">
            <a:extLst>
              <a:ext uri="{FF2B5EF4-FFF2-40B4-BE49-F238E27FC236}">
                <a16:creationId xmlns:a16="http://schemas.microsoft.com/office/drawing/2014/main" id="{EDFAF755-D5BA-464D-8208-F9EC29599D67}"/>
              </a:ext>
            </a:extLst>
          </p:cNvPr>
          <p:cNvSpPr/>
          <p:nvPr/>
        </p:nvSpPr>
        <p:spPr>
          <a:xfrm>
            <a:off x="557214" y="6231100"/>
            <a:ext cx="4608512" cy="507831"/>
          </a:xfrm>
          <a:prstGeom prst="rect">
            <a:avLst/>
          </a:prstGeom>
          <a:noFill/>
          <a:ln w="28575">
            <a:solidFill>
              <a:srgbClr val="F49B2D"/>
            </a:solidFill>
          </a:ln>
        </p:spPr>
        <p:txBody>
          <a:bodyPr wrap="square">
            <a:spAutoFit/>
          </a:bodyPr>
          <a:lstStyle/>
          <a:p>
            <a:pPr marL="0" lvl="1" algn="just">
              <a:spcBef>
                <a:spcPts val="600"/>
              </a:spcBef>
              <a:spcAft>
                <a:spcPts val="600"/>
              </a:spcAft>
              <a:defRPr/>
            </a:pPr>
            <a:r>
              <a:rPr lang="fr-FR" sz="900" dirty="0">
                <a:solidFill>
                  <a:srgbClr val="40002F"/>
                </a:solidFill>
                <a:latin typeface="Hellix SemiBold" pitchFamily="2" charset="77"/>
              </a:rPr>
              <a:t>La commune de Saint-Pargoire dispose ainsi de la prérogative de mettre en compatibilité le PLU avec le projet d’implantation d’une centrale photovoltaïque au titre des articles susvisés. </a:t>
            </a:r>
          </a:p>
        </p:txBody>
      </p:sp>
    </p:spTree>
    <p:extLst>
      <p:ext uri="{BB962C8B-B14F-4D97-AF65-F5344CB8AC3E}">
        <p14:creationId xmlns:p14="http://schemas.microsoft.com/office/powerpoint/2010/main" val="2948692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ZoneTexte 9"/>
          <p:cNvSpPr txBox="1">
            <a:spLocks noChangeArrowheads="1"/>
          </p:cNvSpPr>
          <p:nvPr/>
        </p:nvSpPr>
        <p:spPr bwMode="auto">
          <a:xfrm>
            <a:off x="557214" y="539750"/>
            <a:ext cx="4608512" cy="4262705"/>
          </a:xfrm>
          <a:prstGeom prst="rect">
            <a:avLst/>
          </a:prstGeom>
          <a:noFill/>
          <a:ln w="9525">
            <a:noFill/>
            <a:miter lim="800000"/>
            <a:headEnd/>
            <a:tailEnd/>
          </a:ln>
        </p:spPr>
        <p:txBody>
          <a:bodyPr wrap="square">
            <a:spAutoFit/>
          </a:bodyPr>
          <a:lstStyle/>
          <a:p>
            <a:pPr marL="0" lvl="1" algn="just">
              <a:spcBef>
                <a:spcPts val="600"/>
              </a:spcBef>
              <a:spcAft>
                <a:spcPts val="600"/>
              </a:spcAft>
              <a:defRPr/>
            </a:pPr>
            <a:r>
              <a:rPr lang="fr-FR" sz="900" dirty="0">
                <a:solidFill>
                  <a:srgbClr val="3B3838"/>
                </a:solidFill>
                <a:latin typeface="Hellix" pitchFamily="2" charset="77"/>
              </a:rPr>
              <a:t>Or, la présente procédure de DPMEC est soumise à évaluation environnementale au cas par cas réalisé par la commune au regard des articles ci-dessous :</a:t>
            </a:r>
          </a:p>
          <a:p>
            <a:pPr marL="171450" lvl="1" indent="-171450" algn="just">
              <a:spcBef>
                <a:spcPts val="600"/>
              </a:spcBef>
              <a:spcAft>
                <a:spcPts val="600"/>
              </a:spcAft>
              <a:buFont typeface="Arial" panose="020B0604020202020204" pitchFamily="34" charset="0"/>
              <a:buChar char="•"/>
              <a:defRPr/>
            </a:pPr>
            <a:r>
              <a:rPr lang="fr-FR" sz="900" dirty="0">
                <a:solidFill>
                  <a:srgbClr val="3B3838"/>
                </a:solidFill>
                <a:latin typeface="Hellix" pitchFamily="2" charset="77"/>
              </a:rPr>
              <a:t>L’article R. 104-14 du Code de l’urbanisme dispose que : </a:t>
            </a:r>
          </a:p>
          <a:p>
            <a:pPr marL="0" lvl="1" algn="just">
              <a:spcAft>
                <a:spcPts val="600"/>
              </a:spcAft>
              <a:defRPr/>
            </a:pPr>
            <a:r>
              <a:rPr lang="fr-FR" sz="900" u="sng" dirty="0">
                <a:solidFill>
                  <a:srgbClr val="3B3838"/>
                </a:solidFill>
                <a:latin typeface="Hellix" pitchFamily="2" charset="77"/>
              </a:rPr>
              <a:t>« Lorsque la mise en compatibilité n’entre pas dans le champ d’application de l’article R. 104_13, les PLU font l’objet d’une évaluation environnementale à l’occasion de leur mise en compatibilité, s’il est établi qu’elle est susceptible d’avoir des incidences notables sur l’environnement au regard des critères de l’annexe II de la directive 2001/42/CE du Parlement européen et du Conseil du 27 juin 2001 relative à l’évaluation des incidences de certaines plans et programmes sur l’environnement : </a:t>
            </a:r>
          </a:p>
          <a:p>
            <a:pPr marL="0" lvl="1" algn="just">
              <a:spcAft>
                <a:spcPts val="600"/>
              </a:spcAft>
              <a:defRPr/>
            </a:pPr>
            <a:r>
              <a:rPr lang="fr-FR" sz="900" dirty="0">
                <a:solidFill>
                  <a:srgbClr val="3B3838"/>
                </a:solidFill>
                <a:latin typeface="Hellix" pitchFamily="2" charset="77"/>
              </a:rPr>
              <a:t>1° Après un examen au cas par cas réalisé dans les conditions définies aux articles R.104-28 à R. 104-32, lorsque le PLU est mis en compatibilité en application du second alinéa de l’article L. 153-51, dans le cadre d’une déclaration d’utilité publique en application de l’article L. 153-54, ou dans le cadre d’une déclaration de projet en application des articles R. 153-16 et R. 153-17 ;</a:t>
            </a:r>
          </a:p>
          <a:p>
            <a:pPr marL="0" lvl="1" algn="just">
              <a:spcAft>
                <a:spcPts val="600"/>
              </a:spcAft>
              <a:defRPr/>
            </a:pPr>
            <a:r>
              <a:rPr lang="fr-FR" sz="900" u="sng" dirty="0">
                <a:solidFill>
                  <a:srgbClr val="3B3838"/>
                </a:solidFill>
                <a:latin typeface="Hellix" pitchFamily="2" charset="77"/>
              </a:rPr>
              <a:t>2° Après un examen au cas par cas réalisé dans les conditions définies aux articles R. 104-33 à R. 104-37, dans les autres cas. »</a:t>
            </a:r>
          </a:p>
          <a:p>
            <a:pPr marL="0" lvl="1" algn="just">
              <a:spcAft>
                <a:spcPts val="600"/>
              </a:spcAft>
              <a:defRPr/>
            </a:pPr>
            <a:endParaRPr lang="fr-FR" sz="900" dirty="0">
              <a:solidFill>
                <a:srgbClr val="3B3838"/>
              </a:solidFill>
              <a:latin typeface="Hellix" pitchFamily="2" charset="77"/>
            </a:endParaRPr>
          </a:p>
          <a:p>
            <a:pPr marL="171450" lvl="1" indent="-171450" algn="just">
              <a:spcAft>
                <a:spcPts val="600"/>
              </a:spcAft>
              <a:buFont typeface="Arial" panose="020B0604020202020204" pitchFamily="34" charset="0"/>
              <a:buChar char="•"/>
              <a:defRPr/>
            </a:pPr>
            <a:r>
              <a:rPr lang="fr-FR" sz="900" dirty="0">
                <a:solidFill>
                  <a:srgbClr val="3B3838"/>
                </a:solidFill>
                <a:latin typeface="Hellix" pitchFamily="2" charset="77"/>
              </a:rPr>
              <a:t>Selon l’article R. 104-33 du Code de l’urbanisme :</a:t>
            </a:r>
          </a:p>
          <a:p>
            <a:pPr marL="0" lvl="1" algn="just">
              <a:spcBef>
                <a:spcPts val="600"/>
              </a:spcBef>
              <a:spcAft>
                <a:spcPts val="600"/>
              </a:spcAft>
              <a:defRPr/>
            </a:pPr>
            <a:r>
              <a:rPr lang="fr-FR" sz="900" u="sng" dirty="0">
                <a:solidFill>
                  <a:srgbClr val="3B3838"/>
                </a:solidFill>
                <a:latin typeface="Hellix" pitchFamily="2" charset="77"/>
              </a:rPr>
              <a:t>« Dans le cas mentionnée à l’article R. 104-14 du Lorsqu’elle estime que l’évolution du PLU est susceptible d’avoir des incidences notables sur l’environnement, la personne publique responsable décide de réaliser une évaluation environnementale dans les conditions prévues aux articles R. 104-19 à R. 104-27.</a:t>
            </a:r>
          </a:p>
          <a:p>
            <a:pPr marL="0" lvl="1" algn="just">
              <a:spcBef>
                <a:spcPts val="600"/>
              </a:spcBef>
              <a:spcAft>
                <a:spcPts val="600"/>
              </a:spcAft>
              <a:defRPr/>
            </a:pPr>
            <a:r>
              <a:rPr lang="fr-FR" sz="900" dirty="0">
                <a:solidFill>
                  <a:srgbClr val="3B3838"/>
                </a:solidFill>
                <a:latin typeface="Hellix" pitchFamily="2" charset="77"/>
              </a:rPr>
              <a:t>Si tel n’est pas le cas, elle saisit l’autorité environnementale pour avis conforme dans les conditions prévues aux articles R. 104-34 ».</a:t>
            </a:r>
          </a:p>
        </p:txBody>
      </p:sp>
      <p:sp>
        <p:nvSpPr>
          <p:cNvPr id="2" name="Interdiction 1">
            <a:extLst>
              <a:ext uri="{FF2B5EF4-FFF2-40B4-BE49-F238E27FC236}">
                <a16:creationId xmlns:a16="http://schemas.microsoft.com/office/drawing/2014/main" id="{0D4E6A4B-32ED-E5F7-F37A-A6D95F7784DF}"/>
              </a:ext>
            </a:extLst>
          </p:cNvPr>
          <p:cNvSpPr/>
          <p:nvPr/>
        </p:nvSpPr>
        <p:spPr>
          <a:xfrm>
            <a:off x="10979523" y="0"/>
            <a:ext cx="1216959" cy="1216959"/>
          </a:xfrm>
          <a:prstGeom prst="noSmoking">
            <a:avLst/>
          </a:prstGeom>
          <a:solidFill>
            <a:srgbClr val="FFFFFF"/>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 name="Rectangle 4">
            <a:extLst>
              <a:ext uri="{FF2B5EF4-FFF2-40B4-BE49-F238E27FC236}">
                <a16:creationId xmlns:a16="http://schemas.microsoft.com/office/drawing/2014/main" id="{9ED23258-E4E2-3848-84DD-046EEC68417C}"/>
              </a:ext>
            </a:extLst>
          </p:cNvPr>
          <p:cNvSpPr/>
          <p:nvPr/>
        </p:nvSpPr>
        <p:spPr>
          <a:xfrm>
            <a:off x="5526089" y="547065"/>
            <a:ext cx="4608512" cy="4431983"/>
          </a:xfrm>
          <a:prstGeom prst="rect">
            <a:avLst/>
          </a:prstGeom>
        </p:spPr>
        <p:txBody>
          <a:bodyPr wrap="square">
            <a:spAutoFit/>
          </a:bodyPr>
          <a:lstStyle/>
          <a:p>
            <a:pPr marL="0" lvl="1">
              <a:spcBef>
                <a:spcPts val="600"/>
              </a:spcBef>
              <a:spcAft>
                <a:spcPts val="600"/>
              </a:spcAft>
              <a:defRPr/>
            </a:pPr>
            <a:r>
              <a:rPr lang="fr-FR" sz="1400" dirty="0">
                <a:solidFill>
                  <a:srgbClr val="F49B2D"/>
                </a:solidFill>
                <a:latin typeface="Hellix" pitchFamily="2" charset="77"/>
              </a:rPr>
              <a:t>1.3 Étape n°2 : Réalisation de l’examen conjoint</a:t>
            </a:r>
          </a:p>
          <a:p>
            <a:pPr marL="171450" lvl="1" indent="-171450" algn="just">
              <a:spcBef>
                <a:spcPts val="600"/>
              </a:spcBef>
              <a:spcAft>
                <a:spcPts val="600"/>
              </a:spcAft>
              <a:buFont typeface="Arial" panose="020B0604020202020204" pitchFamily="34" charset="0"/>
              <a:buChar char="•"/>
              <a:defRPr/>
            </a:pPr>
            <a:r>
              <a:rPr lang="fr-FR" sz="900" dirty="0">
                <a:solidFill>
                  <a:srgbClr val="3B3838"/>
                </a:solidFill>
                <a:latin typeface="Hellix" pitchFamily="2" charset="77"/>
              </a:rPr>
              <a:t>L’article L.153-54 du code de l’urbanisme impose  que :</a:t>
            </a:r>
          </a:p>
          <a:p>
            <a:pPr marL="0" lvl="1" algn="just">
              <a:spcBef>
                <a:spcPts val="600"/>
              </a:spcBef>
              <a:spcAft>
                <a:spcPts val="600"/>
              </a:spcAft>
              <a:defRPr/>
            </a:pPr>
            <a:r>
              <a:rPr lang="fr-FR" sz="900" dirty="0">
                <a:solidFill>
                  <a:srgbClr val="3B3838"/>
                </a:solidFill>
                <a:latin typeface="Hellix" pitchFamily="2" charset="77"/>
              </a:rPr>
              <a:t>« </a:t>
            </a:r>
            <a:r>
              <a:rPr lang="fr-FR" sz="900" i="1" u="sng" dirty="0">
                <a:solidFill>
                  <a:srgbClr val="3B3838"/>
                </a:solidFill>
                <a:latin typeface="Hellix" pitchFamily="2" charset="77"/>
              </a:rPr>
              <a:t>Les dispositions proposées pour assurer la mise en compatibilité du plan ont fait l'objet d'un examen conjoint </a:t>
            </a:r>
            <a:r>
              <a:rPr lang="fr-FR" sz="900" i="1" dirty="0">
                <a:solidFill>
                  <a:srgbClr val="3B3838"/>
                </a:solidFill>
                <a:latin typeface="Hellix" pitchFamily="2" charset="77"/>
              </a:rPr>
              <a:t>de l'Etat, de l'établissement public de coopération intercommunale compétent </a:t>
            </a:r>
            <a:r>
              <a:rPr lang="fr-FR" sz="900" i="1" u="sng" dirty="0">
                <a:solidFill>
                  <a:srgbClr val="3B3838"/>
                </a:solidFill>
                <a:latin typeface="Hellix" pitchFamily="2" charset="77"/>
              </a:rPr>
              <a:t>ou de la commune et des personnes publiques associées mentionnées aux articles L. 132-7 et L. 132-9. Le maire de la ou des communes intéressées par l'opération est invité à participer à cet examen conjoint.</a:t>
            </a:r>
            <a:r>
              <a:rPr lang="fr-FR" sz="900" i="1" dirty="0">
                <a:solidFill>
                  <a:srgbClr val="3B3838"/>
                </a:solidFill>
                <a:latin typeface="Hellix" pitchFamily="2" charset="77"/>
              </a:rPr>
              <a:t> »</a:t>
            </a:r>
            <a:endParaRPr lang="fr-FR" sz="900" dirty="0">
              <a:solidFill>
                <a:srgbClr val="3B3838"/>
              </a:solidFill>
              <a:latin typeface="Hellix" pitchFamily="2" charset="77"/>
            </a:endParaRPr>
          </a:p>
          <a:p>
            <a:pPr marL="171450" lvl="1" indent="-171450" algn="just">
              <a:spcBef>
                <a:spcPts val="600"/>
              </a:spcBef>
              <a:spcAft>
                <a:spcPts val="600"/>
              </a:spcAft>
              <a:buFont typeface="Arial" panose="020B0604020202020204" pitchFamily="34" charset="0"/>
              <a:buChar char="•"/>
              <a:defRPr/>
            </a:pPr>
            <a:r>
              <a:rPr lang="fr-FR" sz="900" dirty="0">
                <a:solidFill>
                  <a:srgbClr val="3B3838"/>
                </a:solidFill>
                <a:latin typeface="Hellix" pitchFamily="2" charset="77"/>
              </a:rPr>
              <a:t>L’article R. 153-13 du code de l’urbanisme dispose que :</a:t>
            </a:r>
          </a:p>
          <a:p>
            <a:pPr marL="0" lvl="1" algn="just">
              <a:spcBef>
                <a:spcPts val="600"/>
              </a:spcBef>
              <a:spcAft>
                <a:spcPts val="600"/>
              </a:spcAft>
              <a:defRPr/>
            </a:pPr>
            <a:r>
              <a:rPr lang="fr-FR" sz="900" dirty="0">
                <a:solidFill>
                  <a:srgbClr val="3B3838"/>
                </a:solidFill>
                <a:latin typeface="Hellix" pitchFamily="2" charset="77"/>
              </a:rPr>
              <a:t>« </a:t>
            </a:r>
            <a:r>
              <a:rPr lang="fr-FR" sz="900" i="1" u="sng" dirty="0">
                <a:solidFill>
                  <a:srgbClr val="3B3838"/>
                </a:solidFill>
                <a:latin typeface="Hellix" pitchFamily="2" charset="77"/>
              </a:rPr>
              <a:t>Lorsqu’il y a lieu de procéder à l’examen conjoint des dispositions proposées pour assurer la mise en compatibilité du PLU prévue par l’article L. 153-54, cet examen conjoint a lieu avant l’ouverture de l’enquête publique, à l’initiative de l’autorité chargée de la procédure. Le procès-verbal de la réunion d’examen conjoint est joint au dossier de l’enquête publique.</a:t>
            </a:r>
            <a:r>
              <a:rPr lang="fr-FR" sz="900" i="1" dirty="0">
                <a:solidFill>
                  <a:srgbClr val="3B3838"/>
                </a:solidFill>
                <a:latin typeface="Hellix" pitchFamily="2" charset="77"/>
              </a:rPr>
              <a:t> »</a:t>
            </a:r>
            <a:endParaRPr lang="fr-FR" sz="900" dirty="0">
              <a:solidFill>
                <a:srgbClr val="3B3838"/>
              </a:solidFill>
              <a:latin typeface="Hellix" pitchFamily="2" charset="77"/>
            </a:endParaRPr>
          </a:p>
          <a:p>
            <a:pPr marL="0" lvl="1" algn="just">
              <a:spcBef>
                <a:spcPts val="600"/>
              </a:spcBef>
              <a:spcAft>
                <a:spcPts val="600"/>
              </a:spcAft>
              <a:defRPr/>
            </a:pPr>
            <a:r>
              <a:rPr lang="fr-FR" sz="1400" b="1" dirty="0">
                <a:solidFill>
                  <a:srgbClr val="F49B2D"/>
                </a:solidFill>
                <a:latin typeface="Hellix" pitchFamily="2" charset="77"/>
              </a:rPr>
              <a:t>1.4 Étape n°3 : Déroulement de l’enquête publique unique</a:t>
            </a:r>
          </a:p>
          <a:p>
            <a:pPr marL="10280" lvl="1" algn="just">
              <a:spcBef>
                <a:spcPts val="648"/>
              </a:spcBef>
              <a:spcAft>
                <a:spcPts val="648"/>
              </a:spcAft>
              <a:defRPr/>
            </a:pPr>
            <a:r>
              <a:rPr lang="fr-FR" sz="900" dirty="0">
                <a:solidFill>
                  <a:srgbClr val="3B3838"/>
                </a:solidFill>
                <a:latin typeface="Hellix" pitchFamily="2" charset="77"/>
              </a:rPr>
              <a:t>L’objectif de l’enquête publique est de permettre au public de disposer d’une information complète sur le projet et de participer au processus de décision en lui permettant de consigner ses observations, propositions et contre-propositions sur le registre d’enquête. Cette dernière, initiée et organisée par le préfet du département, portera sur l’instruction du permis de construire nécessaire à l’implantation de la centrale photovoltaïque, l’intérêt général de l’opération et sur la mise en compatibilité du PLU de Saint-Pargoire qui en est la conséquence. Les principales étapes de l’enquête publique sont les suivantes :</a:t>
            </a:r>
          </a:p>
        </p:txBody>
      </p:sp>
      <p:sp>
        <p:nvSpPr>
          <p:cNvPr id="6" name="Rectangle 5">
            <a:extLst>
              <a:ext uri="{FF2B5EF4-FFF2-40B4-BE49-F238E27FC236}">
                <a16:creationId xmlns:a16="http://schemas.microsoft.com/office/drawing/2014/main" id="{CB288BD1-4029-B049-9D74-BAEC4A31A4FC}"/>
              </a:ext>
            </a:extLst>
          </p:cNvPr>
          <p:cNvSpPr/>
          <p:nvPr/>
        </p:nvSpPr>
        <p:spPr>
          <a:xfrm>
            <a:off x="557214" y="4891343"/>
            <a:ext cx="4608512" cy="1077218"/>
          </a:xfrm>
          <a:prstGeom prst="rect">
            <a:avLst/>
          </a:prstGeom>
          <a:noFill/>
          <a:ln w="28575">
            <a:solidFill>
              <a:srgbClr val="F49B2D"/>
            </a:solidFill>
          </a:ln>
        </p:spPr>
        <p:txBody>
          <a:bodyPr wrap="square">
            <a:spAutoFit/>
          </a:bodyPr>
          <a:lstStyle/>
          <a:p>
            <a:pPr marL="0" lvl="1" algn="just">
              <a:spcBef>
                <a:spcPts val="600"/>
              </a:spcBef>
              <a:spcAft>
                <a:spcPts val="600"/>
              </a:spcAft>
              <a:defRPr/>
            </a:pPr>
            <a:r>
              <a:rPr lang="fr-FR" sz="900" dirty="0">
                <a:solidFill>
                  <a:srgbClr val="40002F"/>
                </a:solidFill>
                <a:latin typeface="Hellix SemiBold" pitchFamily="2" charset="77"/>
              </a:rPr>
              <a:t>La personne publique responsable, à savoir la commune de Saint-Pargoire, a décidé de se soumettre à évaluation environnementale « plan » dès lors que l’évolution du PLU est susceptible d’avoir des incidences notables sur l’environnement. </a:t>
            </a:r>
          </a:p>
          <a:p>
            <a:pPr marL="0" lvl="1" algn="just">
              <a:spcBef>
                <a:spcPts val="600"/>
              </a:spcBef>
              <a:spcAft>
                <a:spcPts val="600"/>
              </a:spcAft>
              <a:defRPr/>
            </a:pPr>
            <a:r>
              <a:rPr lang="fr-FR" sz="900" dirty="0">
                <a:solidFill>
                  <a:srgbClr val="40002F"/>
                </a:solidFill>
                <a:latin typeface="Hellix SemiBold" pitchFamily="2" charset="77"/>
              </a:rPr>
              <a:t>Par voie de conséquence, la commune est dans l’obligation de réaliser une concertation préalable associant le public en amont de l’examen conjoint avec les personnes publiques associées.</a:t>
            </a:r>
          </a:p>
        </p:txBody>
      </p:sp>
      <p:sp>
        <p:nvSpPr>
          <p:cNvPr id="7" name="Rectangle 6">
            <a:extLst>
              <a:ext uri="{FF2B5EF4-FFF2-40B4-BE49-F238E27FC236}">
                <a16:creationId xmlns:a16="http://schemas.microsoft.com/office/drawing/2014/main" id="{2B1F06E7-1AD4-584B-9F66-D215CF0BF5EF}"/>
              </a:ext>
            </a:extLst>
          </p:cNvPr>
          <p:cNvSpPr/>
          <p:nvPr/>
        </p:nvSpPr>
        <p:spPr>
          <a:xfrm>
            <a:off x="5526089" y="4995735"/>
            <a:ext cx="4608512" cy="1954381"/>
          </a:xfrm>
          <a:prstGeom prst="rect">
            <a:avLst/>
          </a:prstGeom>
          <a:noFill/>
          <a:ln w="28575">
            <a:solidFill>
              <a:srgbClr val="F49B2D"/>
            </a:solidFill>
          </a:ln>
        </p:spPr>
        <p:txBody>
          <a:bodyPr wrap="square">
            <a:spAutoFit/>
          </a:bodyPr>
          <a:lstStyle/>
          <a:p>
            <a:pPr marL="0" lvl="1" indent="-171450" algn="just">
              <a:spcBef>
                <a:spcPts val="600"/>
              </a:spcBef>
              <a:spcAft>
                <a:spcPts val="600"/>
              </a:spcAft>
              <a:buClr>
                <a:srgbClr val="000000"/>
              </a:buClr>
              <a:buFont typeface="Wingdings" pitchFamily="2" charset="2"/>
              <a:buChar char="§"/>
              <a:defRPr/>
            </a:pPr>
            <a:r>
              <a:rPr lang="fr-FR" sz="900" dirty="0">
                <a:solidFill>
                  <a:srgbClr val="40002F"/>
                </a:solidFill>
                <a:latin typeface="Hellix SemiBold" pitchFamily="2" charset="77"/>
              </a:rPr>
              <a:t>Saisine par le préfet du tribunal administratif de Montpellier en vue de la désignation d’un commissaire enquêteur ;</a:t>
            </a:r>
          </a:p>
          <a:p>
            <a:pPr marL="0" lvl="1" indent="-171450" algn="just">
              <a:spcBef>
                <a:spcPts val="600"/>
              </a:spcBef>
              <a:spcAft>
                <a:spcPts val="600"/>
              </a:spcAft>
              <a:buClr>
                <a:srgbClr val="000000"/>
              </a:buClr>
              <a:buFont typeface="Wingdings" pitchFamily="2" charset="2"/>
              <a:buChar char="§"/>
              <a:defRPr/>
            </a:pPr>
            <a:r>
              <a:rPr lang="fr-FR" sz="900" dirty="0">
                <a:solidFill>
                  <a:srgbClr val="40002F"/>
                </a:solidFill>
                <a:latin typeface="Hellix SemiBold" pitchFamily="2" charset="77"/>
              </a:rPr>
              <a:t>Arrêté du préfet fixant les modalités d’enquête publique en concertation avec le commissaire enquêteur 15 jours avant le début de l’enquête publique effective ;</a:t>
            </a:r>
          </a:p>
          <a:p>
            <a:pPr marL="0" lvl="1" indent="-171450" algn="just">
              <a:spcBef>
                <a:spcPts val="600"/>
              </a:spcBef>
              <a:spcAft>
                <a:spcPts val="600"/>
              </a:spcAft>
              <a:buClr>
                <a:srgbClr val="000000"/>
              </a:buClr>
              <a:buFont typeface="Wingdings" pitchFamily="2" charset="2"/>
              <a:buChar char="§"/>
              <a:defRPr/>
            </a:pPr>
            <a:r>
              <a:rPr lang="fr-FR" sz="900" dirty="0">
                <a:solidFill>
                  <a:srgbClr val="40002F"/>
                </a:solidFill>
                <a:latin typeface="Hellix SemiBold" pitchFamily="2" charset="77"/>
              </a:rPr>
              <a:t>Publicité légale et collective de l’enquête 15 jours avant le début de l’enquête publique effective ;</a:t>
            </a:r>
          </a:p>
          <a:p>
            <a:pPr marL="0" lvl="1" indent="-171450" algn="just">
              <a:spcBef>
                <a:spcPts val="600"/>
              </a:spcBef>
              <a:spcAft>
                <a:spcPts val="600"/>
              </a:spcAft>
              <a:buClr>
                <a:srgbClr val="000000"/>
              </a:buClr>
              <a:buFont typeface="Wingdings" pitchFamily="2" charset="2"/>
              <a:buChar char="§"/>
              <a:defRPr/>
            </a:pPr>
            <a:r>
              <a:rPr lang="fr-FR" sz="900" dirty="0">
                <a:solidFill>
                  <a:srgbClr val="40002F"/>
                </a:solidFill>
                <a:latin typeface="Hellix SemiBold" pitchFamily="2" charset="77"/>
              </a:rPr>
              <a:t>Déroulement de l’enquête publique d’une durée minimale d’un mois ;</a:t>
            </a:r>
          </a:p>
          <a:p>
            <a:pPr marL="0" lvl="1" indent="-171450" algn="just">
              <a:spcBef>
                <a:spcPts val="600"/>
              </a:spcBef>
              <a:spcAft>
                <a:spcPts val="600"/>
              </a:spcAft>
              <a:buClr>
                <a:srgbClr val="000000"/>
              </a:buClr>
              <a:buFont typeface="Wingdings" pitchFamily="2" charset="2"/>
              <a:buChar char="§"/>
              <a:defRPr/>
            </a:pPr>
            <a:r>
              <a:rPr lang="fr-FR" sz="900" dirty="0">
                <a:solidFill>
                  <a:srgbClr val="40002F"/>
                </a:solidFill>
                <a:latin typeface="Hellix SemiBold" pitchFamily="2" charset="77"/>
              </a:rPr>
              <a:t>Rapport et conclusions  du commissaire enquêteur au vu des observations contenues dans les registres d’enquête.</a:t>
            </a:r>
          </a:p>
        </p:txBody>
      </p:sp>
    </p:spTree>
    <p:extLst>
      <p:ext uri="{BB962C8B-B14F-4D97-AF65-F5344CB8AC3E}">
        <p14:creationId xmlns:p14="http://schemas.microsoft.com/office/powerpoint/2010/main" val="986272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ZoneTexte 9"/>
          <p:cNvSpPr txBox="1">
            <a:spLocks noChangeArrowheads="1"/>
          </p:cNvSpPr>
          <p:nvPr/>
        </p:nvSpPr>
        <p:spPr bwMode="auto">
          <a:xfrm>
            <a:off x="557214" y="539750"/>
            <a:ext cx="4608512" cy="6863417"/>
          </a:xfrm>
          <a:prstGeom prst="rect">
            <a:avLst/>
          </a:prstGeom>
          <a:noFill/>
          <a:ln w="9525">
            <a:noFill/>
            <a:miter lim="800000"/>
            <a:headEnd/>
            <a:tailEnd/>
          </a:ln>
        </p:spPr>
        <p:txBody>
          <a:bodyPr wrap="square">
            <a:spAutoFit/>
          </a:bodyPr>
          <a:lstStyle/>
          <a:p>
            <a:pPr marL="0" lvl="1" algn="just">
              <a:spcBef>
                <a:spcPts val="600"/>
              </a:spcBef>
              <a:spcAft>
                <a:spcPts val="600"/>
              </a:spcAft>
              <a:defRPr/>
            </a:pPr>
            <a:r>
              <a:rPr lang="fr-FR" sz="1400" dirty="0">
                <a:solidFill>
                  <a:srgbClr val="F49B2D"/>
                </a:solidFill>
                <a:latin typeface="Hellix" pitchFamily="2" charset="77"/>
              </a:rPr>
              <a:t>1.5 Étape n°4 : Approbation de la DPMEC</a:t>
            </a:r>
          </a:p>
          <a:p>
            <a:pPr marL="171450" lvl="1" indent="-171450" algn="just">
              <a:spcBef>
                <a:spcPts val="600"/>
              </a:spcBef>
              <a:spcAft>
                <a:spcPts val="600"/>
              </a:spcAft>
              <a:buFont typeface="Arial" panose="020B0604020202020204" pitchFamily="34" charset="0"/>
              <a:buChar char="•"/>
              <a:defRPr/>
            </a:pPr>
            <a:r>
              <a:rPr lang="fr-FR" sz="900" dirty="0">
                <a:solidFill>
                  <a:srgbClr val="3B3838"/>
                </a:solidFill>
                <a:latin typeface="Hellix" pitchFamily="2" charset="77"/>
              </a:rPr>
              <a:t>L’article L. 153-57 du Code de l’urbanisme dispose que :</a:t>
            </a:r>
          </a:p>
          <a:p>
            <a:pPr marL="0" lvl="1" algn="just">
              <a:spcBef>
                <a:spcPts val="600"/>
              </a:spcBef>
              <a:spcAft>
                <a:spcPts val="600"/>
              </a:spcAft>
              <a:defRPr/>
            </a:pPr>
            <a:r>
              <a:rPr lang="fr-FR" sz="900" dirty="0">
                <a:solidFill>
                  <a:srgbClr val="3B3838"/>
                </a:solidFill>
                <a:latin typeface="Hellix" pitchFamily="2" charset="77"/>
              </a:rPr>
              <a:t>« </a:t>
            </a:r>
            <a:r>
              <a:rPr lang="fr-FR" sz="900" u="sng" dirty="0">
                <a:solidFill>
                  <a:srgbClr val="3B3838"/>
                </a:solidFill>
                <a:latin typeface="Hellix" pitchFamily="2" charset="77"/>
              </a:rPr>
              <a:t>À l’issue de l’enquête publique, la commune décide la mise en compatibilité du PLU</a:t>
            </a:r>
            <a:r>
              <a:rPr lang="fr-FR" sz="900" dirty="0">
                <a:solidFill>
                  <a:srgbClr val="3B3838"/>
                </a:solidFill>
                <a:latin typeface="Hellix" pitchFamily="2" charset="77"/>
              </a:rPr>
              <a:t> ».</a:t>
            </a:r>
          </a:p>
          <a:p>
            <a:pPr marL="171450" lvl="1" indent="-171450" algn="just">
              <a:spcBef>
                <a:spcPts val="600"/>
              </a:spcBef>
              <a:spcAft>
                <a:spcPts val="600"/>
              </a:spcAft>
              <a:buFont typeface="Arial" panose="020B0604020202020204" pitchFamily="34" charset="0"/>
              <a:buChar char="•"/>
              <a:defRPr/>
            </a:pPr>
            <a:r>
              <a:rPr lang="fr-FR" sz="900" dirty="0">
                <a:solidFill>
                  <a:srgbClr val="3B3838"/>
                </a:solidFill>
                <a:latin typeface="Hellix" pitchFamily="2" charset="77"/>
              </a:rPr>
              <a:t>Cette disposition est complété par l’article L. 153-58 du Code de l’urbanisme qui prévoit que :</a:t>
            </a:r>
          </a:p>
          <a:p>
            <a:pPr marL="0" lvl="1" algn="just">
              <a:spcBef>
                <a:spcPts val="600"/>
              </a:spcBef>
              <a:spcAft>
                <a:spcPts val="600"/>
              </a:spcAft>
              <a:defRPr/>
            </a:pPr>
            <a:r>
              <a:rPr lang="fr-FR" sz="900" dirty="0">
                <a:solidFill>
                  <a:srgbClr val="3B3838"/>
                </a:solidFill>
                <a:latin typeface="Hellix" pitchFamily="2" charset="77"/>
              </a:rPr>
              <a:t>« </a:t>
            </a:r>
            <a:r>
              <a:rPr lang="fr-FR" sz="900" u="sng" dirty="0">
                <a:solidFill>
                  <a:srgbClr val="3B3838"/>
                </a:solidFill>
                <a:latin typeface="Hellix" pitchFamily="2" charset="77"/>
              </a:rPr>
              <a:t>La proposition de mise en compatibilité du PLU éventuellement modifiée pour tenir compte des avis qui ont été joints au dossier, des observations du public et du rapport du commissaire est approuvé par délibération du conseil municipal </a:t>
            </a:r>
            <a:r>
              <a:rPr lang="fr-FR" sz="900" dirty="0">
                <a:solidFill>
                  <a:srgbClr val="3B3838"/>
                </a:solidFill>
                <a:latin typeface="Hellix" pitchFamily="2" charset="77"/>
              </a:rPr>
              <a:t>».</a:t>
            </a:r>
          </a:p>
          <a:p>
            <a:pPr marL="0" lvl="1" algn="just">
              <a:spcBef>
                <a:spcPts val="600"/>
              </a:spcBef>
              <a:spcAft>
                <a:spcPts val="600"/>
              </a:spcAft>
              <a:defRPr/>
            </a:pPr>
            <a:endParaRPr lang="fr-FR" sz="900" dirty="0">
              <a:solidFill>
                <a:srgbClr val="3B3838"/>
              </a:solidFill>
              <a:latin typeface="Hellix" pitchFamily="2" charset="77"/>
            </a:endParaRPr>
          </a:p>
          <a:p>
            <a:pPr marL="0" lvl="1" algn="just">
              <a:spcBef>
                <a:spcPts val="600"/>
              </a:spcBef>
              <a:spcAft>
                <a:spcPts val="600"/>
              </a:spcAft>
              <a:defRPr/>
            </a:pPr>
            <a:endParaRPr lang="fr-FR" sz="1400" dirty="0">
              <a:solidFill>
                <a:srgbClr val="F49B2D"/>
              </a:solidFill>
              <a:latin typeface="Hellix" pitchFamily="2" charset="77"/>
            </a:endParaRPr>
          </a:p>
          <a:p>
            <a:pPr marL="0" lvl="1" algn="just">
              <a:spcBef>
                <a:spcPts val="600"/>
              </a:spcBef>
              <a:spcAft>
                <a:spcPts val="600"/>
              </a:spcAft>
              <a:defRPr/>
            </a:pPr>
            <a:r>
              <a:rPr lang="fr-FR" sz="1400" dirty="0">
                <a:solidFill>
                  <a:srgbClr val="F49B2D"/>
                </a:solidFill>
                <a:latin typeface="Hellix" pitchFamily="2" charset="77"/>
              </a:rPr>
              <a:t>1.6 Étape n°5 : Délivrance de l’autorisation d’urbanisme nécessaire au projet</a:t>
            </a:r>
          </a:p>
          <a:p>
            <a:pPr marL="171450" lvl="1" indent="-171450" algn="just">
              <a:spcBef>
                <a:spcPts val="600"/>
              </a:spcBef>
              <a:spcAft>
                <a:spcPts val="600"/>
              </a:spcAft>
              <a:buFont typeface="Arial" panose="020B0604020202020204" pitchFamily="34" charset="0"/>
              <a:buChar char="•"/>
              <a:defRPr/>
            </a:pPr>
            <a:r>
              <a:rPr lang="fr-FR" sz="900" dirty="0">
                <a:solidFill>
                  <a:srgbClr val="3B3838"/>
                </a:solidFill>
                <a:latin typeface="Hellix" pitchFamily="2" charset="77"/>
              </a:rPr>
              <a:t>L’article R. 422-2 du Code de l’urbanisme prévoit que : </a:t>
            </a:r>
          </a:p>
          <a:p>
            <a:pPr marL="0" lvl="1" algn="just">
              <a:spcBef>
                <a:spcPts val="600"/>
              </a:spcBef>
              <a:spcAft>
                <a:spcPts val="600"/>
              </a:spcAft>
              <a:defRPr/>
            </a:pPr>
            <a:r>
              <a:rPr lang="fr-FR" sz="900" u="sng" dirty="0">
                <a:solidFill>
                  <a:srgbClr val="3B3838"/>
                </a:solidFill>
                <a:latin typeface="Hellix" pitchFamily="2" charset="77"/>
              </a:rPr>
              <a:t>« Le préfet est compétent pour délivrer le permis de construire (…) pour les ouvrages de production, de transport, de distribution et de stockage d’énergie lorsque cette énergie n’est pas destinée, principalement, à une utilisation directe par le demandeur. »</a:t>
            </a:r>
          </a:p>
          <a:p>
            <a:pPr marL="171450" lvl="1" indent="-171450" algn="just">
              <a:spcBef>
                <a:spcPts val="600"/>
              </a:spcBef>
              <a:spcAft>
                <a:spcPts val="600"/>
              </a:spcAft>
              <a:buFont typeface="Arial" panose="020B0604020202020204" pitchFamily="34" charset="0"/>
              <a:buChar char="•"/>
              <a:defRPr/>
            </a:pPr>
            <a:r>
              <a:rPr lang="fr-FR" sz="900" dirty="0">
                <a:solidFill>
                  <a:srgbClr val="3B3838"/>
                </a:solidFill>
                <a:latin typeface="Hellix" pitchFamily="2" charset="77"/>
              </a:rPr>
              <a:t>L’article R. 423-20 du Code de l’urbanisme dispose que :</a:t>
            </a:r>
          </a:p>
          <a:p>
            <a:pPr marL="0" lvl="1" algn="just">
              <a:spcBef>
                <a:spcPts val="600"/>
              </a:spcBef>
              <a:spcAft>
                <a:spcPts val="600"/>
              </a:spcAft>
              <a:defRPr/>
            </a:pPr>
            <a:r>
              <a:rPr lang="fr-FR" sz="900" u="sng" dirty="0">
                <a:solidFill>
                  <a:srgbClr val="3B3838"/>
                </a:solidFill>
                <a:latin typeface="Hellix" pitchFamily="2" charset="77"/>
              </a:rPr>
              <a:t>« Par dérogation au principe de droit commun disposant que l’instruction d’une autorisation d’urbanisme court à compter de la réception en mairie d’un dossier complet, lorsque le permis ne peut être délivré qu’après enquête publique, le délai d’instruction d’un dossier complet part de la réception par le préfet de département du rapport du commissaire enquêteur. »</a:t>
            </a:r>
          </a:p>
          <a:p>
            <a:pPr marL="171450" lvl="1" indent="-171450" algn="just">
              <a:spcBef>
                <a:spcPts val="600"/>
              </a:spcBef>
              <a:spcAft>
                <a:spcPts val="600"/>
              </a:spcAft>
              <a:buFont typeface="Arial" panose="020B0604020202020204" pitchFamily="34" charset="0"/>
              <a:buChar char="•"/>
              <a:defRPr/>
            </a:pPr>
            <a:r>
              <a:rPr lang="fr-FR" sz="900" dirty="0">
                <a:solidFill>
                  <a:srgbClr val="3B3838"/>
                </a:solidFill>
                <a:latin typeface="Hellix" pitchFamily="2" charset="77"/>
              </a:rPr>
              <a:t>L’article R. 423-32 dispose que :</a:t>
            </a:r>
          </a:p>
          <a:p>
            <a:pPr marL="0" lvl="1" algn="just">
              <a:spcBef>
                <a:spcPts val="600"/>
              </a:spcBef>
              <a:spcAft>
                <a:spcPts val="600"/>
              </a:spcAft>
              <a:defRPr/>
            </a:pPr>
            <a:r>
              <a:rPr lang="fr-FR" sz="900" u="sng" dirty="0">
                <a:solidFill>
                  <a:srgbClr val="3B3838"/>
                </a:solidFill>
                <a:latin typeface="Hellix" pitchFamily="2" charset="77"/>
              </a:rPr>
              <a:t>« Dans le cas où le permis de construire ne peut être délivré qu’après enquête publique, le délai d’instruction est de deux mois à compter de la réception par le préfet du département du rapport du commissaire enquêteur. »</a:t>
            </a:r>
          </a:p>
          <a:p>
            <a:pPr marL="0" lvl="1" algn="just">
              <a:spcBef>
                <a:spcPts val="600"/>
              </a:spcBef>
              <a:spcAft>
                <a:spcPts val="600"/>
              </a:spcAft>
              <a:defRPr/>
            </a:pPr>
            <a:endParaRPr lang="fr-FR" sz="900" dirty="0">
              <a:solidFill>
                <a:srgbClr val="3B3838"/>
              </a:solidFill>
              <a:latin typeface="Hellix" pitchFamily="2" charset="77"/>
            </a:endParaRPr>
          </a:p>
          <a:p>
            <a:pPr marL="0" lvl="1" algn="just">
              <a:spcBef>
                <a:spcPts val="600"/>
              </a:spcBef>
              <a:spcAft>
                <a:spcPts val="600"/>
              </a:spcAft>
              <a:defRPr/>
            </a:pPr>
            <a:endParaRPr lang="fr-FR" sz="900" dirty="0">
              <a:solidFill>
                <a:srgbClr val="3B3838"/>
              </a:solidFill>
              <a:latin typeface="Hellix" pitchFamily="2" charset="77"/>
            </a:endParaRPr>
          </a:p>
        </p:txBody>
      </p:sp>
      <p:sp>
        <p:nvSpPr>
          <p:cNvPr id="2" name="Interdiction 1">
            <a:extLst>
              <a:ext uri="{FF2B5EF4-FFF2-40B4-BE49-F238E27FC236}">
                <a16:creationId xmlns:a16="http://schemas.microsoft.com/office/drawing/2014/main" id="{0D4E6A4B-32ED-E5F7-F37A-A6D95F7784DF}"/>
              </a:ext>
            </a:extLst>
          </p:cNvPr>
          <p:cNvSpPr/>
          <p:nvPr/>
        </p:nvSpPr>
        <p:spPr>
          <a:xfrm>
            <a:off x="10979523" y="0"/>
            <a:ext cx="1216959" cy="1216959"/>
          </a:xfrm>
          <a:prstGeom prst="noSmoking">
            <a:avLst/>
          </a:prstGeom>
          <a:solidFill>
            <a:srgbClr val="FFFFFF"/>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Rectangle 5">
            <a:extLst>
              <a:ext uri="{FF2B5EF4-FFF2-40B4-BE49-F238E27FC236}">
                <a16:creationId xmlns:a16="http://schemas.microsoft.com/office/drawing/2014/main" id="{F56588EF-4BF2-8F40-8B7E-5CB496E29760}"/>
              </a:ext>
            </a:extLst>
          </p:cNvPr>
          <p:cNvSpPr/>
          <p:nvPr/>
        </p:nvSpPr>
        <p:spPr>
          <a:xfrm>
            <a:off x="5526088" y="1429524"/>
            <a:ext cx="4608512" cy="2385268"/>
          </a:xfrm>
          <a:prstGeom prst="rect">
            <a:avLst/>
          </a:prstGeom>
          <a:noFill/>
          <a:ln w="28575">
            <a:solidFill>
              <a:srgbClr val="F49B2D"/>
            </a:solidFill>
          </a:ln>
        </p:spPr>
        <p:txBody>
          <a:bodyPr wrap="square">
            <a:spAutoFit/>
          </a:bodyPr>
          <a:lstStyle/>
          <a:p>
            <a:pPr marL="0" lvl="1" algn="just">
              <a:spcBef>
                <a:spcPts val="600"/>
              </a:spcBef>
              <a:spcAft>
                <a:spcPts val="600"/>
              </a:spcAft>
              <a:defRPr/>
            </a:pPr>
            <a:r>
              <a:rPr lang="fr-FR" sz="900" dirty="0">
                <a:solidFill>
                  <a:srgbClr val="40002F"/>
                </a:solidFill>
                <a:latin typeface="Hellix SemiBold" pitchFamily="2" charset="77"/>
              </a:rPr>
              <a:t>Conclusion : L’enquête publique unique s’insère dans une procédure en 5 étapes qui peuvent être résumées succinctement : </a:t>
            </a:r>
          </a:p>
          <a:p>
            <a:pPr marL="228600" lvl="1" indent="-228600" algn="just">
              <a:spcBef>
                <a:spcPts val="600"/>
              </a:spcBef>
              <a:spcAft>
                <a:spcPts val="600"/>
              </a:spcAft>
              <a:buFont typeface="+mj-lt"/>
              <a:buAutoNum type="arabicPeriod"/>
              <a:defRPr/>
            </a:pPr>
            <a:r>
              <a:rPr lang="fr-FR" sz="900" dirty="0">
                <a:solidFill>
                  <a:srgbClr val="40002F"/>
                </a:solidFill>
                <a:latin typeface="Hellix SemiBold" pitchFamily="2" charset="77"/>
              </a:rPr>
              <a:t>Concertation préalable avec le public </a:t>
            </a:r>
          </a:p>
          <a:p>
            <a:pPr marL="228600" lvl="1" indent="-228600" algn="just">
              <a:spcBef>
                <a:spcPts val="600"/>
              </a:spcBef>
              <a:spcAft>
                <a:spcPts val="600"/>
              </a:spcAft>
              <a:buFont typeface="+mj-lt"/>
              <a:buAutoNum type="arabicPeriod"/>
              <a:defRPr/>
            </a:pPr>
            <a:r>
              <a:rPr lang="fr-FR" sz="900" dirty="0">
                <a:solidFill>
                  <a:srgbClr val="40002F"/>
                </a:solidFill>
                <a:latin typeface="Hellix SemiBold" pitchFamily="2" charset="77"/>
              </a:rPr>
              <a:t>Tenue de l’examen conjoint avec l’État, la commune de Béziers et des personnes publiques associées (PPA)</a:t>
            </a:r>
          </a:p>
          <a:p>
            <a:pPr marL="228600" lvl="1" indent="-228600" algn="just">
              <a:spcBef>
                <a:spcPts val="600"/>
              </a:spcBef>
              <a:spcAft>
                <a:spcPts val="600"/>
              </a:spcAft>
              <a:buFont typeface="+mj-lt"/>
              <a:buAutoNum type="arabicPeriod"/>
              <a:defRPr/>
            </a:pPr>
            <a:r>
              <a:rPr lang="fr-FR" sz="900" b="1" dirty="0">
                <a:solidFill>
                  <a:srgbClr val="40002F"/>
                </a:solidFill>
                <a:latin typeface="Hellix SemiBold" pitchFamily="2" charset="77"/>
              </a:rPr>
              <a:t>Déroulement de l’enquête publique unique au titre du permis de construire, de l’autorisation environnementale unique et de la procédure de déclaration de projet emportant la mise en compatibilité du PLU de Saint-Pargoire</a:t>
            </a:r>
          </a:p>
          <a:p>
            <a:pPr marL="228600" lvl="1" indent="-228600" algn="just">
              <a:spcBef>
                <a:spcPts val="600"/>
              </a:spcBef>
              <a:spcAft>
                <a:spcPts val="600"/>
              </a:spcAft>
              <a:buFont typeface="+mj-lt"/>
              <a:buAutoNum type="arabicPeriod"/>
              <a:defRPr/>
            </a:pPr>
            <a:r>
              <a:rPr lang="fr-FR" sz="900" dirty="0">
                <a:solidFill>
                  <a:srgbClr val="40002F"/>
                </a:solidFill>
                <a:latin typeface="Hellix SemiBold" pitchFamily="2" charset="77"/>
              </a:rPr>
              <a:t>Approbation de la DPMEC du PLU de Saint-Pargoire</a:t>
            </a:r>
          </a:p>
          <a:p>
            <a:pPr marL="228600" lvl="1" indent="-228600" algn="just">
              <a:spcBef>
                <a:spcPts val="600"/>
              </a:spcBef>
              <a:spcAft>
                <a:spcPts val="600"/>
              </a:spcAft>
              <a:buFont typeface="+mj-lt"/>
              <a:buAutoNum type="arabicPeriod"/>
              <a:defRPr/>
            </a:pPr>
            <a:r>
              <a:rPr lang="fr-FR" sz="900" dirty="0">
                <a:solidFill>
                  <a:srgbClr val="40002F"/>
                </a:solidFill>
                <a:latin typeface="Hellix SemiBold" pitchFamily="2" charset="77"/>
              </a:rPr>
              <a:t>Délivrance de l’autorisation environnementale et du permis de construire par le préfet du département</a:t>
            </a:r>
          </a:p>
        </p:txBody>
      </p:sp>
      <p:sp>
        <p:nvSpPr>
          <p:cNvPr id="5" name="Rectangle 4">
            <a:extLst>
              <a:ext uri="{FF2B5EF4-FFF2-40B4-BE49-F238E27FC236}">
                <a16:creationId xmlns:a16="http://schemas.microsoft.com/office/drawing/2014/main" id="{8F5562CE-4FE7-A140-B0B8-9B6132684865}"/>
              </a:ext>
            </a:extLst>
          </p:cNvPr>
          <p:cNvSpPr/>
          <p:nvPr/>
        </p:nvSpPr>
        <p:spPr>
          <a:xfrm>
            <a:off x="557214" y="2622158"/>
            <a:ext cx="4608512" cy="646331"/>
          </a:xfrm>
          <a:prstGeom prst="rect">
            <a:avLst/>
          </a:prstGeom>
          <a:noFill/>
          <a:ln w="28575">
            <a:solidFill>
              <a:srgbClr val="F49B2D"/>
            </a:solidFill>
          </a:ln>
        </p:spPr>
        <p:txBody>
          <a:bodyPr wrap="square">
            <a:spAutoFit/>
          </a:bodyPr>
          <a:lstStyle/>
          <a:p>
            <a:pPr marL="0" lvl="1" algn="just">
              <a:spcBef>
                <a:spcPts val="600"/>
              </a:spcBef>
              <a:spcAft>
                <a:spcPts val="600"/>
              </a:spcAft>
              <a:defRPr/>
            </a:pPr>
            <a:r>
              <a:rPr lang="fr-FR" sz="900" dirty="0">
                <a:solidFill>
                  <a:srgbClr val="40002F"/>
                </a:solidFill>
                <a:latin typeface="Hellix SemiBold" pitchFamily="2" charset="77"/>
              </a:rPr>
              <a:t>Suite à la remise du rapport et des conclusions motivées du commissaire enquêteur et au vue de son avis, le conseil municipal approuvera la déclaration de projet qui emportera de droit l’approbation des nouvelles dispositions du PLU de Saint-Pargoire.</a:t>
            </a:r>
          </a:p>
        </p:txBody>
      </p:sp>
      <p:sp>
        <p:nvSpPr>
          <p:cNvPr id="7" name="Rectangle 6">
            <a:extLst>
              <a:ext uri="{FF2B5EF4-FFF2-40B4-BE49-F238E27FC236}">
                <a16:creationId xmlns:a16="http://schemas.microsoft.com/office/drawing/2014/main" id="{686A895D-E18E-A640-B8B8-957EDD48798C}"/>
              </a:ext>
            </a:extLst>
          </p:cNvPr>
          <p:cNvSpPr/>
          <p:nvPr/>
        </p:nvSpPr>
        <p:spPr>
          <a:xfrm>
            <a:off x="5526088" y="560055"/>
            <a:ext cx="4608512" cy="646331"/>
          </a:xfrm>
          <a:prstGeom prst="rect">
            <a:avLst/>
          </a:prstGeom>
          <a:noFill/>
          <a:ln w="28575">
            <a:solidFill>
              <a:srgbClr val="F49B2D"/>
            </a:solidFill>
          </a:ln>
        </p:spPr>
        <p:txBody>
          <a:bodyPr wrap="square">
            <a:spAutoFit/>
          </a:bodyPr>
          <a:lstStyle/>
          <a:p>
            <a:pPr marL="0" lvl="1" algn="just">
              <a:spcBef>
                <a:spcPts val="600"/>
              </a:spcBef>
              <a:spcAft>
                <a:spcPts val="600"/>
              </a:spcAft>
              <a:defRPr/>
            </a:pPr>
            <a:r>
              <a:rPr lang="fr-FR" sz="900" dirty="0">
                <a:solidFill>
                  <a:srgbClr val="40002F"/>
                </a:solidFill>
                <a:latin typeface="Hellix SemiBold" pitchFamily="2" charset="77"/>
              </a:rPr>
              <a:t>Le permis de construire nécessaire à l’implantation de la centrale photovoltaïque sera délivré par le préfet. Il fera l’objet d’une instruction par les services de l’État pour une durée de deux mois à compter de la réception du rapport et des conclusions motivées du commissaire enquêteur.</a:t>
            </a:r>
          </a:p>
        </p:txBody>
      </p:sp>
    </p:spTree>
    <p:extLst>
      <p:ext uri="{BB962C8B-B14F-4D97-AF65-F5344CB8AC3E}">
        <p14:creationId xmlns:p14="http://schemas.microsoft.com/office/powerpoint/2010/main" val="2289356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ZoneTexte 9"/>
          <p:cNvSpPr txBox="1">
            <a:spLocks noChangeArrowheads="1"/>
          </p:cNvSpPr>
          <p:nvPr/>
        </p:nvSpPr>
        <p:spPr bwMode="auto">
          <a:xfrm>
            <a:off x="560246" y="539750"/>
            <a:ext cx="4605479" cy="6771084"/>
          </a:xfrm>
          <a:prstGeom prst="rect">
            <a:avLst/>
          </a:prstGeom>
          <a:noFill/>
          <a:ln w="9525">
            <a:noFill/>
            <a:miter lim="800000"/>
            <a:headEnd/>
            <a:tailEnd/>
          </a:ln>
        </p:spPr>
        <p:txBody>
          <a:bodyPr wrap="square">
            <a:spAutoFit/>
          </a:bodyPr>
          <a:lstStyle/>
          <a:p>
            <a:pPr marL="0" lvl="1">
              <a:spcBef>
                <a:spcPts val="648"/>
              </a:spcBef>
              <a:spcAft>
                <a:spcPts val="648"/>
              </a:spcAft>
            </a:pPr>
            <a:r>
              <a:rPr lang="fr-FR" b="1" dirty="0">
                <a:solidFill>
                  <a:srgbClr val="40002F"/>
                </a:solidFill>
                <a:latin typeface="Hellix" pitchFamily="2" charset="77"/>
              </a:rPr>
              <a:t>2. Les textes régissant l’enquête publique</a:t>
            </a:r>
          </a:p>
          <a:p>
            <a:pPr marL="10280" lvl="1" algn="just">
              <a:spcBef>
                <a:spcPts val="648"/>
              </a:spcBef>
              <a:spcAft>
                <a:spcPts val="648"/>
              </a:spcAft>
            </a:pPr>
            <a:r>
              <a:rPr lang="fr-FR" sz="900" dirty="0">
                <a:solidFill>
                  <a:srgbClr val="3B3838"/>
                </a:solidFill>
                <a:latin typeface="Hellix" pitchFamily="2" charset="77"/>
              </a:rPr>
              <a:t>Le présent chapitre a pour objet d’informer le public sur les principaux textes législatifs et réglementaires de référence qui régissent l’enquête publique. </a:t>
            </a:r>
          </a:p>
          <a:p>
            <a:pPr marL="0" lvl="1" algn="just">
              <a:spcBef>
                <a:spcPts val="600"/>
              </a:spcBef>
              <a:spcAft>
                <a:spcPts val="600"/>
              </a:spcAft>
              <a:tabLst>
                <a:tab pos="781305" algn="l"/>
                <a:tab pos="1562611" algn="l"/>
                <a:tab pos="2343916" algn="l"/>
                <a:tab pos="3125221" algn="l"/>
                <a:tab pos="3906526" algn="l"/>
                <a:tab pos="4687832" algn="l"/>
              </a:tabLst>
              <a:defRPr/>
            </a:pPr>
            <a:r>
              <a:rPr lang="fr-FR" sz="1400" dirty="0">
                <a:solidFill>
                  <a:srgbClr val="F49B2D"/>
                </a:solidFill>
                <a:latin typeface="Hellix" pitchFamily="2" charset="77"/>
              </a:rPr>
              <a:t>2.1 Textes relatifs à la composition du dossier d’enquête publique</a:t>
            </a:r>
          </a:p>
          <a:p>
            <a:pPr marL="10280" lvl="1" algn="just">
              <a:spcBef>
                <a:spcPts val="648"/>
              </a:spcBef>
              <a:spcAft>
                <a:spcPts val="648"/>
              </a:spcAft>
            </a:pPr>
            <a:r>
              <a:rPr lang="fr-FR" sz="900" dirty="0">
                <a:solidFill>
                  <a:srgbClr val="3B3838"/>
                </a:solidFill>
                <a:latin typeface="Hellix" pitchFamily="2" charset="77"/>
              </a:rPr>
              <a:t>Le présent dossier est élaboré conformément :</a:t>
            </a:r>
          </a:p>
          <a:p>
            <a:pPr marL="181730" lvl="1" indent="-171450" algn="just">
              <a:spcBef>
                <a:spcPts val="648"/>
              </a:spcBef>
              <a:spcAft>
                <a:spcPts val="648"/>
              </a:spcAft>
              <a:buFont typeface="Arial" panose="020B0604020202020204" pitchFamily="34" charset="0"/>
              <a:buChar char="•"/>
            </a:pPr>
            <a:r>
              <a:rPr lang="fr-FR" sz="900" dirty="0">
                <a:solidFill>
                  <a:srgbClr val="3B3838"/>
                </a:solidFill>
                <a:latin typeface="Hellix" pitchFamily="2" charset="77"/>
              </a:rPr>
              <a:t>Au Code de l’environnement, notamment concernant le contenu du dossier soumis à l’enquête publique au titre de l’article R. 123-8 ; </a:t>
            </a:r>
          </a:p>
          <a:p>
            <a:pPr marL="181730" lvl="1" indent="-171450" algn="just">
              <a:spcBef>
                <a:spcPts val="648"/>
              </a:spcBef>
              <a:spcAft>
                <a:spcPts val="648"/>
              </a:spcAft>
              <a:buFont typeface="Arial" panose="020B0604020202020204" pitchFamily="34" charset="0"/>
              <a:buChar char="•"/>
            </a:pPr>
            <a:r>
              <a:rPr lang="fr-FR" sz="900" dirty="0">
                <a:solidFill>
                  <a:srgbClr val="3B3838"/>
                </a:solidFill>
                <a:latin typeface="Hellix" pitchFamily="2" charset="77"/>
              </a:rPr>
              <a:t>Au Code de l’urbanisme, pour le dossier de mise en compatibilité du PLU de Saint-Pargoire, et notamment ses articles L. 153-54 et R. 153-13.</a:t>
            </a:r>
          </a:p>
          <a:p>
            <a:pPr marL="0" lvl="1" algn="just">
              <a:spcBef>
                <a:spcPts val="600"/>
              </a:spcBef>
              <a:spcAft>
                <a:spcPts val="600"/>
              </a:spcAft>
              <a:tabLst>
                <a:tab pos="781305" algn="l"/>
                <a:tab pos="1562611" algn="l"/>
                <a:tab pos="2343916" algn="l"/>
                <a:tab pos="3125221" algn="l"/>
                <a:tab pos="3906526" algn="l"/>
                <a:tab pos="4687832" algn="l"/>
              </a:tabLst>
              <a:defRPr/>
            </a:pPr>
            <a:r>
              <a:rPr lang="fr-FR" sz="1400" dirty="0">
                <a:solidFill>
                  <a:srgbClr val="F49B2D"/>
                </a:solidFill>
                <a:latin typeface="Hellix" pitchFamily="2" charset="77"/>
              </a:rPr>
              <a:t>2.2 Textes relatifs aux enquêtes publiques uniques</a:t>
            </a:r>
          </a:p>
          <a:p>
            <a:pPr marL="10280" lvl="1" algn="just">
              <a:spcBef>
                <a:spcPts val="648"/>
              </a:spcBef>
              <a:spcAft>
                <a:spcPts val="648"/>
              </a:spcAft>
            </a:pPr>
            <a:r>
              <a:rPr lang="fr-FR" sz="900" dirty="0">
                <a:solidFill>
                  <a:srgbClr val="3B3838"/>
                </a:solidFill>
                <a:latin typeface="Hellix" pitchFamily="2" charset="77"/>
              </a:rPr>
              <a:t>Les textes concernés par la présente enquête publique unique sont les suivants : </a:t>
            </a:r>
          </a:p>
          <a:p>
            <a:pPr marL="181730" lvl="1" indent="-171450" algn="just">
              <a:spcBef>
                <a:spcPts val="648"/>
              </a:spcBef>
              <a:spcAft>
                <a:spcPts val="648"/>
              </a:spcAft>
              <a:buFont typeface="Arial" panose="020B0604020202020204" pitchFamily="34" charset="0"/>
              <a:buChar char="•"/>
            </a:pPr>
            <a:r>
              <a:rPr lang="fr-FR" sz="900" dirty="0">
                <a:solidFill>
                  <a:srgbClr val="3B3838"/>
                </a:solidFill>
                <a:latin typeface="Hellix" pitchFamily="2" charset="77"/>
              </a:rPr>
              <a:t>Le Code de l’environnement, notamment : </a:t>
            </a:r>
          </a:p>
          <a:p>
            <a:pPr marL="638930" lvl="2" indent="-171450" algn="just">
              <a:spcBef>
                <a:spcPts val="648"/>
              </a:spcBef>
              <a:spcAft>
                <a:spcPts val="648"/>
              </a:spcAft>
              <a:buFont typeface="Wingdings" pitchFamily="2" charset="2"/>
              <a:buChar char="Ø"/>
            </a:pPr>
            <a:r>
              <a:rPr lang="fr-FR" sz="900" dirty="0">
                <a:solidFill>
                  <a:srgbClr val="3B3838"/>
                </a:solidFill>
                <a:latin typeface="Hellix" pitchFamily="2" charset="77"/>
              </a:rPr>
              <a:t>Les articles L. 123-1 et L. 123-2 concernant le champ d’application et l’objet de l’enquête publique relative aux opérations susceptibles d’affecter l’environnement ;</a:t>
            </a:r>
          </a:p>
          <a:p>
            <a:pPr marL="638930" lvl="2" indent="-171450" algn="just">
              <a:spcBef>
                <a:spcPts val="648"/>
              </a:spcBef>
              <a:spcAft>
                <a:spcPts val="648"/>
              </a:spcAft>
              <a:buFont typeface="Wingdings" pitchFamily="2" charset="2"/>
              <a:buChar char="Ø"/>
            </a:pPr>
            <a:r>
              <a:rPr lang="fr-FR" sz="900" dirty="0">
                <a:solidFill>
                  <a:srgbClr val="3B3838"/>
                </a:solidFill>
                <a:latin typeface="Hellix" pitchFamily="2" charset="77"/>
              </a:rPr>
              <a:t>Les articles L. 123-3 à L. 123-18 concernant la procédure et le déroulement de l’enquête publique relative aux opérations susceptibles d’affecter l’environnement et notamment l’article L. 123-6 prévoyant la tenue d’une enquête publique unique ; </a:t>
            </a:r>
          </a:p>
          <a:p>
            <a:pPr marL="638930" lvl="2" indent="-171450" algn="just">
              <a:spcBef>
                <a:spcPts val="648"/>
              </a:spcBef>
              <a:spcAft>
                <a:spcPts val="648"/>
              </a:spcAft>
              <a:buFont typeface="Wingdings" pitchFamily="2" charset="2"/>
              <a:buChar char="Ø"/>
            </a:pPr>
            <a:r>
              <a:rPr lang="fr-FR" sz="900" dirty="0">
                <a:solidFill>
                  <a:srgbClr val="3B3838"/>
                </a:solidFill>
                <a:latin typeface="Hellix" pitchFamily="2" charset="77"/>
              </a:rPr>
              <a:t>L’article L. 181-10 relatif à l’instruction de l’autorisation environnementale unique imposant la tenue d’une enquête publique unique spécifique ;</a:t>
            </a:r>
          </a:p>
          <a:p>
            <a:pPr marL="638930" lvl="2" indent="-171450" algn="just">
              <a:spcBef>
                <a:spcPts val="648"/>
              </a:spcBef>
              <a:spcAft>
                <a:spcPts val="648"/>
              </a:spcAft>
              <a:buFont typeface="Wingdings" pitchFamily="2" charset="2"/>
              <a:buChar char="Ø"/>
            </a:pPr>
            <a:r>
              <a:rPr lang="fr-FR" sz="900" dirty="0">
                <a:solidFill>
                  <a:srgbClr val="3B3838"/>
                </a:solidFill>
                <a:latin typeface="Hellix" pitchFamily="2" charset="77"/>
              </a:rPr>
              <a:t>L’article R. 123-1 concernant le champ d’application de l’enquête publique relative aux opérations susceptibles d’affecter l’environnement ;</a:t>
            </a:r>
          </a:p>
          <a:p>
            <a:pPr marL="638930" lvl="2" indent="-171450" algn="just">
              <a:spcBef>
                <a:spcPts val="648"/>
              </a:spcBef>
              <a:spcAft>
                <a:spcPts val="648"/>
              </a:spcAft>
              <a:buFont typeface="Wingdings" pitchFamily="2" charset="2"/>
              <a:buChar char="Ø"/>
            </a:pPr>
            <a:r>
              <a:rPr lang="fr-FR" sz="900" dirty="0">
                <a:solidFill>
                  <a:srgbClr val="3B3838"/>
                </a:solidFill>
                <a:latin typeface="Hellix" pitchFamily="2" charset="77"/>
              </a:rPr>
              <a:t>Les articles R. 123-2 à R. 123-24 concernant la procédure et le déroulement de l’enquête publique relative aux opérations susceptibles d’affecter l’environnement et notamment l’article R. 123-7 relatif aux modalités de l’enquête publique unique.</a:t>
            </a:r>
          </a:p>
          <a:p>
            <a:pPr marL="638930" lvl="2" indent="-171450" algn="just">
              <a:spcBef>
                <a:spcPts val="648"/>
              </a:spcBef>
              <a:spcAft>
                <a:spcPts val="648"/>
              </a:spcAft>
              <a:buFont typeface="Wingdings" pitchFamily="2" charset="2"/>
              <a:buChar char="Ø"/>
            </a:pPr>
            <a:endParaRPr lang="fr-FR" sz="900" dirty="0">
              <a:solidFill>
                <a:srgbClr val="3B3838"/>
              </a:solidFill>
              <a:latin typeface="Hellix" pitchFamily="2" charset="77"/>
            </a:endParaRPr>
          </a:p>
        </p:txBody>
      </p:sp>
      <p:sp>
        <p:nvSpPr>
          <p:cNvPr id="9" name="Text Box 10">
            <a:extLst>
              <a:ext uri="{FF2B5EF4-FFF2-40B4-BE49-F238E27FC236}">
                <a16:creationId xmlns:a16="http://schemas.microsoft.com/office/drawing/2014/main" id="{828246D2-6765-AB4A-A54A-48971FDB96F2}"/>
              </a:ext>
            </a:extLst>
          </p:cNvPr>
          <p:cNvSpPr txBox="1">
            <a:spLocks noChangeArrowheads="1"/>
          </p:cNvSpPr>
          <p:nvPr/>
        </p:nvSpPr>
        <p:spPr bwMode="auto">
          <a:xfrm>
            <a:off x="5534463" y="539750"/>
            <a:ext cx="4600137" cy="6109365"/>
          </a:xfrm>
          <a:prstGeom prst="rect">
            <a:avLst/>
          </a:prstGeom>
          <a:noFill/>
          <a:ln w="9525">
            <a:noFill/>
            <a:miter lim="800000"/>
            <a:headEnd/>
            <a:tailEnd/>
          </a:ln>
        </p:spPr>
        <p:txBody>
          <a:bodyPr wrap="square">
            <a:spAutoFit/>
          </a:bodyPr>
          <a:lstStyle/>
          <a:p>
            <a:pPr marL="181730" lvl="1" indent="-171450" algn="just">
              <a:spcBef>
                <a:spcPts val="648"/>
              </a:spcBef>
              <a:spcAft>
                <a:spcPts val="648"/>
              </a:spcAft>
              <a:buFont typeface="Arial" panose="020B0604020202020204" pitchFamily="34" charset="0"/>
              <a:buChar char="•"/>
            </a:pPr>
            <a:r>
              <a:rPr lang="fr-FR" sz="900" dirty="0">
                <a:solidFill>
                  <a:srgbClr val="3B3838"/>
                </a:solidFill>
                <a:latin typeface="Hellix" pitchFamily="2" charset="77"/>
              </a:rPr>
              <a:t>Le Code de l’urbanisme, notamment : </a:t>
            </a:r>
          </a:p>
          <a:p>
            <a:pPr marL="638930" lvl="2" indent="-171450" algn="just">
              <a:spcBef>
                <a:spcPts val="648"/>
              </a:spcBef>
              <a:spcAft>
                <a:spcPts val="648"/>
              </a:spcAft>
              <a:buFont typeface="Wingdings" pitchFamily="2" charset="2"/>
              <a:buChar char="Ø"/>
            </a:pPr>
            <a:r>
              <a:rPr lang="fr-FR" sz="900" dirty="0">
                <a:solidFill>
                  <a:srgbClr val="3B3838"/>
                </a:solidFill>
                <a:latin typeface="Hellix" pitchFamily="2" charset="77"/>
              </a:rPr>
              <a:t>L’article L. 153-55 relatifs à la soumission à enquête publique du projet de mise en compatibilité du plan local d’urbanisme.</a:t>
            </a:r>
          </a:p>
          <a:p>
            <a:pPr marL="0" lvl="1" algn="just">
              <a:spcBef>
                <a:spcPts val="600"/>
              </a:spcBef>
              <a:spcAft>
                <a:spcPts val="600"/>
              </a:spcAft>
              <a:tabLst>
                <a:tab pos="781305" algn="l"/>
                <a:tab pos="1562611" algn="l"/>
                <a:tab pos="2343916" algn="l"/>
                <a:tab pos="3125221" algn="l"/>
                <a:tab pos="3906526" algn="l"/>
                <a:tab pos="4687832" algn="l"/>
              </a:tabLst>
              <a:defRPr/>
            </a:pPr>
            <a:r>
              <a:rPr lang="fr-FR" sz="1400" dirty="0">
                <a:solidFill>
                  <a:srgbClr val="F49B2D"/>
                </a:solidFill>
                <a:latin typeface="Hellix" pitchFamily="2" charset="77"/>
              </a:rPr>
              <a:t>2.3 Textes relatifs aux évaluations environnementales</a:t>
            </a:r>
          </a:p>
          <a:p>
            <a:pPr marL="10280" lvl="1" algn="just">
              <a:spcBef>
                <a:spcPts val="648"/>
              </a:spcBef>
              <a:spcAft>
                <a:spcPts val="648"/>
              </a:spcAft>
              <a:defRPr/>
            </a:pPr>
            <a:r>
              <a:rPr lang="fr-FR" sz="900" dirty="0">
                <a:solidFill>
                  <a:srgbClr val="3B3838"/>
                </a:solidFill>
                <a:latin typeface="Hellix" pitchFamily="2" charset="77"/>
              </a:rPr>
              <a:t>Les textes relatifs aux évaluations environnementales sont les suivants : </a:t>
            </a:r>
          </a:p>
          <a:p>
            <a:pPr marL="181730" lvl="1" indent="-171450" algn="just">
              <a:spcBef>
                <a:spcPts val="648"/>
              </a:spcBef>
              <a:spcAft>
                <a:spcPts val="648"/>
              </a:spcAft>
              <a:buFont typeface="Arial" panose="020B0604020202020204" pitchFamily="34" charset="0"/>
              <a:buChar char="•"/>
              <a:defRPr/>
            </a:pPr>
            <a:r>
              <a:rPr lang="fr-FR" sz="900" dirty="0">
                <a:solidFill>
                  <a:srgbClr val="3B3838"/>
                </a:solidFill>
                <a:latin typeface="Hellix" pitchFamily="2" charset="77"/>
              </a:rPr>
              <a:t>Le Code de l’environnement, notamment : </a:t>
            </a:r>
          </a:p>
          <a:p>
            <a:pPr marL="638930" lvl="2" indent="-171450" algn="just">
              <a:spcBef>
                <a:spcPts val="648"/>
              </a:spcBef>
              <a:spcAft>
                <a:spcPts val="648"/>
              </a:spcAft>
              <a:buFont typeface="Wingdings" pitchFamily="2" charset="2"/>
              <a:buChar char="Ø"/>
              <a:defRPr/>
            </a:pPr>
            <a:r>
              <a:rPr lang="fr-FR" sz="900" dirty="0">
                <a:solidFill>
                  <a:srgbClr val="3B3838"/>
                </a:solidFill>
                <a:latin typeface="Hellix" pitchFamily="2" charset="77"/>
              </a:rPr>
              <a:t>Les articles L. 122-1 à L. 122-4 et R. 122-1 à R. 122-13 du Code de l’environnement relatifs à l’évaluation environnementale « projet » ;</a:t>
            </a:r>
          </a:p>
          <a:p>
            <a:pPr marL="638930" lvl="2" indent="-171450" algn="just">
              <a:spcBef>
                <a:spcPts val="648"/>
              </a:spcBef>
              <a:spcAft>
                <a:spcPts val="648"/>
              </a:spcAft>
              <a:buFont typeface="Wingdings" pitchFamily="2" charset="2"/>
              <a:buChar char="Ø"/>
              <a:defRPr/>
            </a:pPr>
            <a:r>
              <a:rPr lang="fr-FR" sz="900" dirty="0">
                <a:solidFill>
                  <a:srgbClr val="3B3838"/>
                </a:solidFill>
                <a:latin typeface="Hellix" pitchFamily="2" charset="77"/>
              </a:rPr>
              <a:t>Les articles L. 122-4 à L. 122-11 et R. 122-17 à R. 122-23 du Code de l’environnement relatifs à l’évaluation environnementale « plan ».</a:t>
            </a:r>
          </a:p>
          <a:p>
            <a:pPr marL="180975" lvl="2" indent="-171450" algn="just">
              <a:spcBef>
                <a:spcPts val="648"/>
              </a:spcBef>
              <a:spcAft>
                <a:spcPts val="648"/>
              </a:spcAft>
              <a:buFont typeface="Arial" panose="020B0604020202020204" pitchFamily="34" charset="0"/>
              <a:buChar char="•"/>
              <a:defRPr/>
            </a:pPr>
            <a:r>
              <a:rPr lang="fr-FR" sz="900" dirty="0">
                <a:solidFill>
                  <a:srgbClr val="3B3838"/>
                </a:solidFill>
                <a:latin typeface="Hellix" pitchFamily="2" charset="77"/>
              </a:rPr>
              <a:t>Le Code de l’urbanisme, notamment : </a:t>
            </a:r>
          </a:p>
          <a:p>
            <a:pPr marL="638175" lvl="3" indent="-171450" algn="just">
              <a:spcBef>
                <a:spcPts val="648"/>
              </a:spcBef>
              <a:spcAft>
                <a:spcPts val="648"/>
              </a:spcAft>
              <a:buFont typeface="Wingdings" pitchFamily="2" charset="2"/>
              <a:buChar char="Ø"/>
              <a:defRPr/>
            </a:pPr>
            <a:r>
              <a:rPr lang="fr-FR" sz="900" dirty="0">
                <a:solidFill>
                  <a:srgbClr val="3B3838"/>
                </a:solidFill>
                <a:latin typeface="Hellix" pitchFamily="2" charset="77"/>
              </a:rPr>
              <a:t>Les articles L. 104-1 et R. 104-1 et suivants du Code de l’urbanisme relatifs à l’évaluation environnementale « plan » ;</a:t>
            </a:r>
          </a:p>
          <a:p>
            <a:pPr marL="638175" lvl="3" indent="-171450" algn="just">
              <a:spcBef>
                <a:spcPts val="648"/>
              </a:spcBef>
              <a:spcAft>
                <a:spcPts val="648"/>
              </a:spcAft>
              <a:buFont typeface="Wingdings" pitchFamily="2" charset="2"/>
              <a:buChar char="Ø"/>
              <a:defRPr/>
            </a:pPr>
            <a:r>
              <a:rPr lang="fr-FR" sz="900" dirty="0">
                <a:solidFill>
                  <a:srgbClr val="3B3838"/>
                </a:solidFill>
                <a:latin typeface="Hellix" pitchFamily="2" charset="77"/>
              </a:rPr>
              <a:t>Les articles R. 104-11 et R. 104-13 relatifs à la nécessité de réaliser une évaluation environnementale systématique.</a:t>
            </a:r>
          </a:p>
          <a:p>
            <a:pPr marL="9525" lvl="3" algn="just">
              <a:spcBef>
                <a:spcPts val="648"/>
              </a:spcBef>
              <a:spcAft>
                <a:spcPts val="648"/>
              </a:spcAft>
              <a:defRPr/>
            </a:pPr>
            <a:r>
              <a:rPr lang="fr-FR" sz="1400" dirty="0">
                <a:solidFill>
                  <a:srgbClr val="F49B2D"/>
                </a:solidFill>
                <a:latin typeface="Hellix" pitchFamily="2" charset="77"/>
              </a:rPr>
              <a:t>2.4 Textes relatifs à la mise en compatibilité des documents d’urbanisme</a:t>
            </a:r>
          </a:p>
          <a:p>
            <a:pPr marL="9525" lvl="3" algn="just">
              <a:spcBef>
                <a:spcPts val="648"/>
              </a:spcBef>
              <a:spcAft>
                <a:spcPts val="648"/>
              </a:spcAft>
              <a:defRPr/>
            </a:pPr>
            <a:r>
              <a:rPr lang="fr-FR" sz="900" dirty="0">
                <a:solidFill>
                  <a:srgbClr val="3B3838"/>
                </a:solidFill>
                <a:latin typeface="Hellix" pitchFamily="2" charset="77"/>
              </a:rPr>
              <a:t>Les textes relatifs à la mise en compatibilité des documents d’urbanisme : </a:t>
            </a:r>
          </a:p>
          <a:p>
            <a:pPr marL="180975" lvl="3" indent="-171450" algn="just">
              <a:spcBef>
                <a:spcPts val="648"/>
              </a:spcBef>
              <a:spcAft>
                <a:spcPts val="648"/>
              </a:spcAft>
              <a:buFont typeface="Arial" panose="020B0604020202020204" pitchFamily="34" charset="0"/>
              <a:buChar char="•"/>
              <a:defRPr/>
            </a:pPr>
            <a:r>
              <a:rPr lang="fr-FR" sz="900" dirty="0">
                <a:solidFill>
                  <a:srgbClr val="3B3838"/>
                </a:solidFill>
                <a:latin typeface="Hellix" pitchFamily="2" charset="77"/>
              </a:rPr>
              <a:t>Le Code de l’urbanisme, notamment :</a:t>
            </a:r>
          </a:p>
          <a:p>
            <a:pPr marL="638175" lvl="4" indent="-171450" algn="just">
              <a:spcBef>
                <a:spcPts val="648"/>
              </a:spcBef>
              <a:spcAft>
                <a:spcPts val="648"/>
              </a:spcAft>
              <a:buFont typeface="Wingdings" pitchFamily="2" charset="2"/>
              <a:buChar char="Ø"/>
              <a:defRPr/>
            </a:pPr>
            <a:r>
              <a:rPr lang="fr-FR" sz="900" dirty="0">
                <a:solidFill>
                  <a:srgbClr val="3B3838"/>
                </a:solidFill>
                <a:latin typeface="Hellix" pitchFamily="2" charset="77"/>
              </a:rPr>
              <a:t>Les articles L. 153-54 et suivantes et R. 153-13 et R. 153-15 relatifs à la mise en compatibilité du plan local d’urbanisme</a:t>
            </a:r>
          </a:p>
          <a:p>
            <a:pPr marL="466725" lvl="3" algn="just">
              <a:spcBef>
                <a:spcPts val="648"/>
              </a:spcBef>
              <a:spcAft>
                <a:spcPts val="648"/>
              </a:spcAft>
              <a:defRPr/>
            </a:pPr>
            <a:endParaRPr lang="fr-FR" sz="900" dirty="0">
              <a:solidFill>
                <a:srgbClr val="3B3838"/>
              </a:solidFill>
              <a:latin typeface="Hellix" pitchFamily="2" charset="77"/>
            </a:endParaRPr>
          </a:p>
          <a:p>
            <a:pPr marL="466725" lvl="3" algn="just">
              <a:spcBef>
                <a:spcPts val="648"/>
              </a:spcBef>
              <a:spcAft>
                <a:spcPts val="648"/>
              </a:spcAft>
              <a:defRPr/>
            </a:pPr>
            <a:endParaRPr lang="fr-FR" sz="900" dirty="0">
              <a:solidFill>
                <a:srgbClr val="3B3838"/>
              </a:solidFill>
              <a:latin typeface="Hellix" pitchFamily="2" charset="77"/>
            </a:endParaRPr>
          </a:p>
          <a:p>
            <a:pPr marL="9525" lvl="2" algn="just">
              <a:spcBef>
                <a:spcPts val="648"/>
              </a:spcBef>
              <a:spcAft>
                <a:spcPts val="648"/>
              </a:spcAft>
              <a:defRPr/>
            </a:pPr>
            <a:endParaRPr lang="fr-FR" sz="900" dirty="0">
              <a:solidFill>
                <a:srgbClr val="3B3838"/>
              </a:solidFill>
              <a:latin typeface="Hellix" pitchFamily="2" charset="77"/>
            </a:endParaRPr>
          </a:p>
        </p:txBody>
      </p:sp>
      <p:sp>
        <p:nvSpPr>
          <p:cNvPr id="2" name="Interdiction 1">
            <a:extLst>
              <a:ext uri="{FF2B5EF4-FFF2-40B4-BE49-F238E27FC236}">
                <a16:creationId xmlns:a16="http://schemas.microsoft.com/office/drawing/2014/main" id="{E7BF97C2-11AC-25E7-8EF5-38622C54E5E6}"/>
              </a:ext>
            </a:extLst>
          </p:cNvPr>
          <p:cNvSpPr/>
          <p:nvPr/>
        </p:nvSpPr>
        <p:spPr>
          <a:xfrm>
            <a:off x="10979523" y="0"/>
            <a:ext cx="1216959" cy="1216959"/>
          </a:xfrm>
          <a:prstGeom prst="noSmoking">
            <a:avLst/>
          </a:prstGeom>
          <a:solidFill>
            <a:srgbClr val="FFFFFF"/>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240029887"/>
      </p:ext>
    </p:extLst>
  </p:cSld>
  <p:clrMapOvr>
    <a:masterClrMapping/>
  </p:clrMapOvr>
</p:sld>
</file>

<file path=ppt/theme/theme1.xml><?xml version="1.0" encoding="utf-8"?>
<a:theme xmlns:a="http://schemas.openxmlformats.org/drawingml/2006/main" name="Thème Office">
  <a:themeElements>
    <a:clrScheme name="UP">
      <a:dk1>
        <a:srgbClr val="470F32"/>
      </a:dk1>
      <a:lt1>
        <a:srgbClr val="EE7411"/>
      </a:lt1>
      <a:dk2>
        <a:srgbClr val="043B40"/>
      </a:dk2>
      <a:lt2>
        <a:srgbClr val="DC9EA9"/>
      </a:lt2>
      <a:accent1>
        <a:srgbClr val="DBCC11"/>
      </a:accent1>
      <a:accent2>
        <a:srgbClr val="A6872A"/>
      </a:accent2>
      <a:accent3>
        <a:srgbClr val="DCCEAB"/>
      </a:accent3>
      <a:accent4>
        <a:srgbClr val="8C5828"/>
      </a:accent4>
      <a:accent5>
        <a:srgbClr val="75103A"/>
      </a:accent5>
      <a:accent6>
        <a:srgbClr val="EB5B26"/>
      </a:accent6>
      <a:hlink>
        <a:srgbClr val="5C742A"/>
      </a:hlink>
      <a:folHlink>
        <a:srgbClr val="584B1F"/>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69849</TotalTime>
  <Words>3429</Words>
  <Application>Microsoft Office PowerPoint</Application>
  <PresentationFormat>Personnalisé</PresentationFormat>
  <Paragraphs>158</Paragraphs>
  <Slides>13</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13</vt:i4>
      </vt:variant>
    </vt:vector>
  </HeadingPairs>
  <TitlesOfParts>
    <vt:vector size="21" baseType="lpstr">
      <vt:lpstr>Arial</vt:lpstr>
      <vt:lpstr>Calibri</vt:lpstr>
      <vt:lpstr>Hellix</vt:lpstr>
      <vt:lpstr>Hellix Light</vt:lpstr>
      <vt:lpstr>Hellix SemiBold</vt:lpstr>
      <vt:lpstr>Hellix Thin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Florian RISI</dc:creator>
  <cp:lastModifiedBy>Poste1</cp:lastModifiedBy>
  <cp:revision>295</cp:revision>
  <cp:lastPrinted>2025-09-12T13:48:42Z</cp:lastPrinted>
  <dcterms:created xsi:type="dcterms:W3CDTF">2021-02-11T09:43:01Z</dcterms:created>
  <dcterms:modified xsi:type="dcterms:W3CDTF">2025-09-12T13:48:56Z</dcterms:modified>
</cp:coreProperties>
</file>