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57" r:id="rId2"/>
    <p:sldId id="5232" r:id="rId3"/>
    <p:sldId id="5233" r:id="rId4"/>
    <p:sldId id="5234" r:id="rId5"/>
    <p:sldId id="703" r:id="rId6"/>
    <p:sldId id="5235" r:id="rId7"/>
    <p:sldId id="702" r:id="rId8"/>
    <p:sldId id="535" r:id="rId9"/>
    <p:sldId id="5236" r:id="rId10"/>
    <p:sldId id="5231" r:id="rId11"/>
  </p:sldIdLst>
  <p:sldSz cx="10691813" cy="7559675"/>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0CC"/>
    <a:srgbClr val="571231"/>
    <a:srgbClr val="40002F"/>
    <a:srgbClr val="DACC11"/>
    <a:srgbClr val="F49B2D"/>
    <a:srgbClr val="3B3838"/>
    <a:srgbClr val="FFFFFF"/>
    <a:srgbClr val="ECECEC"/>
    <a:srgbClr val="000000"/>
    <a:srgbClr val="400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7"/>
    <p:restoredTop sz="96327"/>
  </p:normalViewPr>
  <p:slideViewPr>
    <p:cSldViewPr snapToGrid="0" snapToObjects="1">
      <p:cViewPr varScale="1">
        <p:scale>
          <a:sx n="99" d="100"/>
          <a:sy n="99" d="100"/>
        </p:scale>
        <p:origin x="1812" y="96"/>
      </p:cViewPr>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E591DE8-1A67-1045-AF1D-F551164AC708}"/>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E493203-6A2D-0143-A053-89E9294F7F6C}"/>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44BCC51F-296E-7044-BC7B-9ACC01CB12EC}" type="datetimeFigureOut">
              <a:rPr lang="fr-FR" smtClean="0"/>
              <a:t>12/09/2025</a:t>
            </a:fld>
            <a:endParaRPr lang="fr-FR"/>
          </a:p>
        </p:txBody>
      </p:sp>
      <p:sp>
        <p:nvSpPr>
          <p:cNvPr id="4" name="Espace réservé du pied de page 3">
            <a:extLst>
              <a:ext uri="{FF2B5EF4-FFF2-40B4-BE49-F238E27FC236}">
                <a16:creationId xmlns:a16="http://schemas.microsoft.com/office/drawing/2014/main" id="{A37261C8-9B13-5A42-9663-96C5BADBFA4B}"/>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68B2A93-799F-BF4D-8731-1295938D5476}"/>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ABC1BB4D-82B3-7943-8195-DFE16BA458BE}" type="slidenum">
              <a:rPr lang="fr-FR" smtClean="0"/>
              <a:t>‹N°›</a:t>
            </a:fld>
            <a:endParaRPr lang="fr-FR"/>
          </a:p>
        </p:txBody>
      </p:sp>
    </p:spTree>
    <p:extLst>
      <p:ext uri="{BB962C8B-B14F-4D97-AF65-F5344CB8AC3E}">
        <p14:creationId xmlns:p14="http://schemas.microsoft.com/office/powerpoint/2010/main" val="248897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A4BC951-7920-054C-8537-8E418F52F4C3}" type="datetimeFigureOut">
              <a:rPr lang="fr-FR" smtClean="0"/>
              <a:t>12/09/2025</a:t>
            </a:fld>
            <a:endParaRPr lang="fr-FR"/>
          </a:p>
        </p:txBody>
      </p:sp>
      <p:sp>
        <p:nvSpPr>
          <p:cNvPr id="4" name="Espace réservé de l'image des diapositives 3"/>
          <p:cNvSpPr>
            <a:spLocks noGrp="1" noRot="1" noChangeAspect="1"/>
          </p:cNvSpPr>
          <p:nvPr>
            <p:ph type="sldImg" idx="2"/>
          </p:nvPr>
        </p:nvSpPr>
        <p:spPr>
          <a:xfrm>
            <a:off x="1042988" y="1233488"/>
            <a:ext cx="4711700"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2AC6A293-85DF-0245-95A3-4CBE3850B0DA}" type="slidenum">
              <a:rPr lang="fr-FR" smtClean="0"/>
              <a:t>‹N°›</a:t>
            </a:fld>
            <a:endParaRPr lang="fr-FR"/>
          </a:p>
        </p:txBody>
      </p:sp>
    </p:spTree>
    <p:extLst>
      <p:ext uri="{BB962C8B-B14F-4D97-AF65-F5344CB8AC3E}">
        <p14:creationId xmlns:p14="http://schemas.microsoft.com/office/powerpoint/2010/main" val="331618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BA99CE4-6A99-234A-94D9-6445F79C332D}" type="slidenum">
              <a:rPr lang="fr-FR" smtClean="0"/>
              <a:t>5</a:t>
            </a:fld>
            <a:endParaRPr lang="fr-FR"/>
          </a:p>
        </p:txBody>
      </p:sp>
    </p:spTree>
    <p:extLst>
      <p:ext uri="{BB962C8B-B14F-4D97-AF65-F5344CB8AC3E}">
        <p14:creationId xmlns:p14="http://schemas.microsoft.com/office/powerpoint/2010/main" val="939697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ère Couverture">
    <p:bg>
      <p:bgPr>
        <a:solidFill>
          <a:srgbClr val="FFFFFF"/>
        </a:solidFill>
        <a:effectLst/>
      </p:bgPr>
    </p:bg>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AE03EDD8-C2F1-5A43-8FE3-32FE6E8ACCA5}"/>
              </a:ext>
            </a:extLst>
          </p:cNvPr>
          <p:cNvSpPr>
            <a:spLocks/>
          </p:cNvSpPr>
          <p:nvPr userDrawn="1"/>
        </p:nvSpPr>
        <p:spPr bwMode="auto">
          <a:xfrm>
            <a:off x="0" y="1"/>
            <a:ext cx="6430403" cy="7559675"/>
          </a:xfrm>
          <a:custGeom>
            <a:avLst/>
            <a:gdLst>
              <a:gd name="connsiteX0" fmla="*/ 0 w 6430403"/>
              <a:gd name="connsiteY0" fmla="*/ 0 h 7559675"/>
              <a:gd name="connsiteX1" fmla="*/ 6430403 w 6430403"/>
              <a:gd name="connsiteY1" fmla="*/ 0 h 7559675"/>
              <a:gd name="connsiteX2" fmla="*/ 6415761 w 6430403"/>
              <a:gd name="connsiteY2" fmla="*/ 65030 h 7559675"/>
              <a:gd name="connsiteX3" fmla="*/ 5893905 w 6430403"/>
              <a:gd name="connsiteY3" fmla="*/ 1246011 h 7559675"/>
              <a:gd name="connsiteX4" fmla="*/ 4911588 w 6430403"/>
              <a:gd name="connsiteY4" fmla="*/ 2461976 h 7559675"/>
              <a:gd name="connsiteX5" fmla="*/ 4116378 w 6430403"/>
              <a:gd name="connsiteY5" fmla="*/ 3958548 h 7559675"/>
              <a:gd name="connsiteX6" fmla="*/ 3134061 w 6430403"/>
              <a:gd name="connsiteY6" fmla="*/ 6904925 h 7559675"/>
              <a:gd name="connsiteX7" fmla="*/ 935541 w 6430403"/>
              <a:gd name="connsiteY7" fmla="*/ 7559675 h 7559675"/>
              <a:gd name="connsiteX8" fmla="*/ 0 w 6430403"/>
              <a:gd name="connsiteY8" fmla="*/ 7559675 h 7559675"/>
              <a:gd name="connsiteX9" fmla="*/ 0 w 6430403"/>
              <a:gd name="connsiteY9" fmla="*/ 161372 h 755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30403" h="7559675">
                <a:moveTo>
                  <a:pt x="0" y="0"/>
                </a:moveTo>
                <a:lnTo>
                  <a:pt x="6430403" y="0"/>
                </a:lnTo>
                <a:lnTo>
                  <a:pt x="6415761" y="65030"/>
                </a:lnTo>
                <a:cubicBezTo>
                  <a:pt x="6313437" y="473610"/>
                  <a:pt x="6139484" y="877713"/>
                  <a:pt x="5893905" y="1246011"/>
                </a:cubicBezTo>
                <a:cubicBezTo>
                  <a:pt x="5566466" y="1666922"/>
                  <a:pt x="5239027" y="2041065"/>
                  <a:pt x="4911588" y="2461976"/>
                </a:cubicBezTo>
                <a:cubicBezTo>
                  <a:pt x="4584148" y="2929655"/>
                  <a:pt x="4256709" y="3397333"/>
                  <a:pt x="4116378" y="3958548"/>
                </a:cubicBezTo>
                <a:cubicBezTo>
                  <a:pt x="3835716" y="4940674"/>
                  <a:pt x="3788939" y="6063103"/>
                  <a:pt x="3134061" y="6904925"/>
                </a:cubicBezTo>
                <a:cubicBezTo>
                  <a:pt x="2572736" y="7559675"/>
                  <a:pt x="1777527" y="7559675"/>
                  <a:pt x="935541" y="7559675"/>
                </a:cubicBezTo>
                <a:cubicBezTo>
                  <a:pt x="935541" y="7559675"/>
                  <a:pt x="935541" y="7559675"/>
                  <a:pt x="0" y="7559675"/>
                </a:cubicBezTo>
                <a:cubicBezTo>
                  <a:pt x="0" y="7559675"/>
                  <a:pt x="0" y="7559675"/>
                  <a:pt x="0" y="161372"/>
                </a:cubicBezTo>
                <a:close/>
              </a:path>
            </a:pathLst>
          </a:custGeom>
          <a:gradFill>
            <a:gsLst>
              <a:gs pos="0">
                <a:srgbClr val="F49B2D"/>
              </a:gs>
              <a:gs pos="100000">
                <a:srgbClr val="EA5B25">
                  <a:lumMod val="100000"/>
                </a:srgbClr>
              </a:gs>
            </a:gsLst>
            <a:lin ang="10800000" scaled="0"/>
          </a:gradFill>
          <a:ln>
            <a:noFill/>
          </a:ln>
        </p:spPr>
        <p:txBody>
          <a:bodyPr vert="horz" wrap="square" lIns="91440" tIns="45720" rIns="91440" bIns="45720" numCol="1" anchor="t" anchorCtr="0" compatLnSpc="1">
            <a:prstTxWarp prst="textNoShape">
              <a:avLst/>
            </a:prstTxWarp>
            <a:noAutofit/>
          </a:bodyPr>
          <a:lstStyle/>
          <a:p>
            <a:endParaRPr lang="fr-FR" dirty="0"/>
          </a:p>
        </p:txBody>
      </p:sp>
      <p:pic>
        <p:nvPicPr>
          <p:cNvPr id="9" name="Image 8" descr="Une image contenant invertébré, euryalina, champignon, blanc&#10;&#10;Description générée automatiquement">
            <a:extLst>
              <a:ext uri="{FF2B5EF4-FFF2-40B4-BE49-F238E27FC236}">
                <a16:creationId xmlns:a16="http://schemas.microsoft.com/office/drawing/2014/main" id="{2B5890E2-66F8-F244-A6A7-034831E9BD66}"/>
              </a:ext>
            </a:extLst>
          </p:cNvPr>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6705163" y="0"/>
            <a:ext cx="29338126" cy="8250562"/>
          </a:xfrm>
          <a:prstGeom prst="rect">
            <a:avLst/>
          </a:prstGeom>
        </p:spPr>
      </p:pic>
      <p:sp>
        <p:nvSpPr>
          <p:cNvPr id="10" name="Freeform 9">
            <a:extLst>
              <a:ext uri="{FF2B5EF4-FFF2-40B4-BE49-F238E27FC236}">
                <a16:creationId xmlns:a16="http://schemas.microsoft.com/office/drawing/2014/main" id="{EFE4005E-60E0-5343-9323-599AC2BA037A}"/>
              </a:ext>
            </a:extLst>
          </p:cNvPr>
          <p:cNvSpPr>
            <a:spLocks/>
          </p:cNvSpPr>
          <p:nvPr userDrawn="1"/>
        </p:nvSpPr>
        <p:spPr bwMode="auto">
          <a:xfrm>
            <a:off x="8599651" y="6204030"/>
            <a:ext cx="2092161" cy="1355644"/>
          </a:xfrm>
          <a:custGeom>
            <a:avLst/>
            <a:gdLst>
              <a:gd name="T0" fmla="*/ 0 w 216"/>
              <a:gd name="T1" fmla="*/ 140 h 140"/>
              <a:gd name="T2" fmla="*/ 216 w 216"/>
              <a:gd name="T3" fmla="*/ 140 h 140"/>
              <a:gd name="T4" fmla="*/ 216 w 216"/>
              <a:gd name="T5" fmla="*/ 0 h 140"/>
              <a:gd name="T6" fmla="*/ 47 w 216"/>
              <a:gd name="T7" fmla="*/ 67 h 140"/>
              <a:gd name="T8" fmla="*/ 0 w 216"/>
              <a:gd name="T9" fmla="*/ 140 h 140"/>
            </a:gdLst>
            <a:ahLst/>
            <a:cxnLst>
              <a:cxn ang="0">
                <a:pos x="T0" y="T1"/>
              </a:cxn>
              <a:cxn ang="0">
                <a:pos x="T2" y="T3"/>
              </a:cxn>
              <a:cxn ang="0">
                <a:pos x="T4" y="T5"/>
              </a:cxn>
              <a:cxn ang="0">
                <a:pos x="T6" y="T7"/>
              </a:cxn>
              <a:cxn ang="0">
                <a:pos x="T8" y="T9"/>
              </a:cxn>
            </a:cxnLst>
            <a:rect l="0" t="0" r="r" b="b"/>
            <a:pathLst>
              <a:path w="216" h="140">
                <a:moveTo>
                  <a:pt x="0" y="140"/>
                </a:moveTo>
                <a:cubicBezTo>
                  <a:pt x="216" y="140"/>
                  <a:pt x="216" y="140"/>
                  <a:pt x="216" y="140"/>
                </a:cubicBezTo>
                <a:cubicBezTo>
                  <a:pt x="216" y="0"/>
                  <a:pt x="216" y="0"/>
                  <a:pt x="216" y="0"/>
                </a:cubicBezTo>
                <a:cubicBezTo>
                  <a:pt x="156" y="14"/>
                  <a:pt x="94" y="24"/>
                  <a:pt x="47" y="67"/>
                </a:cubicBezTo>
                <a:cubicBezTo>
                  <a:pt x="25" y="87"/>
                  <a:pt x="9" y="113"/>
                  <a:pt x="0" y="140"/>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fr-FR"/>
          </a:p>
        </p:txBody>
      </p:sp>
      <p:pic>
        <p:nvPicPr>
          <p:cNvPr id="11" name="Image 10">
            <a:extLst>
              <a:ext uri="{FF2B5EF4-FFF2-40B4-BE49-F238E27FC236}">
                <a16:creationId xmlns:a16="http://schemas.microsoft.com/office/drawing/2014/main" id="{122A4B48-9749-BB43-98B0-3F7790C373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46636" y="6372950"/>
            <a:ext cx="1987964" cy="720000"/>
          </a:xfrm>
          <a:prstGeom prst="rect">
            <a:avLst/>
          </a:prstGeom>
        </p:spPr>
      </p:pic>
      <p:sp>
        <p:nvSpPr>
          <p:cNvPr id="2" name="ZoneTexte 1">
            <a:extLst>
              <a:ext uri="{FF2B5EF4-FFF2-40B4-BE49-F238E27FC236}">
                <a16:creationId xmlns:a16="http://schemas.microsoft.com/office/drawing/2014/main" id="{FD2CD2BB-2466-E48D-63FE-A84DDCB11E7A}"/>
              </a:ext>
            </a:extLst>
          </p:cNvPr>
          <p:cNvSpPr txBox="1"/>
          <p:nvPr userDrawn="1"/>
        </p:nvSpPr>
        <p:spPr>
          <a:xfrm>
            <a:off x="625008" y="539750"/>
            <a:ext cx="5246873" cy="436530"/>
          </a:xfrm>
          <a:prstGeom prst="rect">
            <a:avLst/>
          </a:prstGeom>
          <a:noFill/>
        </p:spPr>
        <p:txBody>
          <a:bodyPr wrap="square" rtlCol="0">
            <a:spAutoFit/>
          </a:bodyPr>
          <a:lstStyle/>
          <a:p>
            <a:pPr marL="12700" marR="5080">
              <a:lnSpc>
                <a:spcPct val="131000"/>
              </a:lnSpc>
              <a:spcBef>
                <a:spcPts val="100"/>
              </a:spcBef>
            </a:pPr>
            <a:r>
              <a:rPr lang="fr-FR" sz="2000" b="1" spc="-5" dirty="0">
                <a:solidFill>
                  <a:srgbClr val="FFFFFF"/>
                </a:solidFill>
                <a:latin typeface="Hellix" pitchFamily="2" charset="77"/>
                <a:cs typeface="Hellix-Medium"/>
              </a:rPr>
              <a:t>COMMUNE DE SAINT-PARGOIRE</a:t>
            </a:r>
          </a:p>
        </p:txBody>
      </p:sp>
      <p:sp>
        <p:nvSpPr>
          <p:cNvPr id="3" name="ZoneTexte 2">
            <a:extLst>
              <a:ext uri="{FF2B5EF4-FFF2-40B4-BE49-F238E27FC236}">
                <a16:creationId xmlns:a16="http://schemas.microsoft.com/office/drawing/2014/main" id="{A8F84F7A-9817-F269-B793-5E1D8A7A8EF4}"/>
              </a:ext>
            </a:extLst>
          </p:cNvPr>
          <p:cNvSpPr txBox="1"/>
          <p:nvPr userDrawn="1"/>
        </p:nvSpPr>
        <p:spPr>
          <a:xfrm>
            <a:off x="625009" y="1441143"/>
            <a:ext cx="4190250" cy="1569660"/>
          </a:xfrm>
          <a:prstGeom prst="rect">
            <a:avLst/>
          </a:prstGeom>
          <a:noFill/>
        </p:spPr>
        <p:txBody>
          <a:bodyPr wrap="none" rtlCol="0">
            <a:spAutoFit/>
          </a:bodyPr>
          <a:lstStyle/>
          <a:p>
            <a:r>
              <a:rPr lang="fr-FR" sz="4800" b="1" spc="35" dirty="0">
                <a:solidFill>
                  <a:srgbClr val="FFFFFF"/>
                </a:solidFill>
                <a:latin typeface="Hellix" pitchFamily="2" charset="77"/>
              </a:rPr>
              <a:t>PLAN LOCAL </a:t>
            </a:r>
          </a:p>
          <a:p>
            <a:r>
              <a:rPr lang="fr-FR" sz="4800" b="1" spc="35" dirty="0">
                <a:solidFill>
                  <a:srgbClr val="FFFFFF"/>
                </a:solidFill>
                <a:latin typeface="Hellix" pitchFamily="2" charset="77"/>
              </a:rPr>
              <a:t>D’URBANISME</a:t>
            </a:r>
            <a:endParaRPr lang="fr-FR" sz="4800" b="1" dirty="0">
              <a:solidFill>
                <a:srgbClr val="FFFFFF"/>
              </a:solidFill>
              <a:latin typeface="Hellix" pitchFamily="2" charset="77"/>
            </a:endParaRPr>
          </a:p>
        </p:txBody>
      </p:sp>
      <p:pic>
        <p:nvPicPr>
          <p:cNvPr id="4" name="Image 3">
            <a:extLst>
              <a:ext uri="{FF2B5EF4-FFF2-40B4-BE49-F238E27FC236}">
                <a16:creationId xmlns:a16="http://schemas.microsoft.com/office/drawing/2014/main" id="{0B3C66BC-B02E-40B7-B7A2-3C9285DA28A9}"/>
              </a:ext>
            </a:extLst>
          </p:cNvPr>
          <p:cNvPicPr>
            <a:picLocks noChangeAspect="1"/>
          </p:cNvPicPr>
          <p:nvPr userDrawn="1"/>
        </p:nvPicPr>
        <p:blipFill>
          <a:blip r:embed="rId4"/>
          <a:srcRect/>
          <a:stretch/>
        </p:blipFill>
        <p:spPr>
          <a:xfrm>
            <a:off x="9254169" y="570119"/>
            <a:ext cx="880431" cy="880431"/>
          </a:xfrm>
          <a:prstGeom prst="rect">
            <a:avLst/>
          </a:prstGeom>
        </p:spPr>
      </p:pic>
      <p:sp>
        <p:nvSpPr>
          <p:cNvPr id="5" name="ZoneTexte 4">
            <a:extLst>
              <a:ext uri="{FF2B5EF4-FFF2-40B4-BE49-F238E27FC236}">
                <a16:creationId xmlns:a16="http://schemas.microsoft.com/office/drawing/2014/main" id="{F53A0D9F-5C6D-788B-7DD0-6F877F98B00A}"/>
              </a:ext>
            </a:extLst>
          </p:cNvPr>
          <p:cNvSpPr txBox="1"/>
          <p:nvPr userDrawn="1"/>
        </p:nvSpPr>
        <p:spPr>
          <a:xfrm>
            <a:off x="625008" y="4050413"/>
            <a:ext cx="7126310" cy="1077218"/>
          </a:xfrm>
          <a:prstGeom prst="rect">
            <a:avLst/>
          </a:prstGeom>
          <a:noFill/>
        </p:spPr>
        <p:txBody>
          <a:bodyPr wrap="none" rtlCol="0">
            <a:spAutoFit/>
          </a:bodyPr>
          <a:lstStyle/>
          <a:p>
            <a:r>
              <a:rPr lang="fr-FR" sz="3200" spc="-5" dirty="0">
                <a:solidFill>
                  <a:srgbClr val="40002F"/>
                </a:solidFill>
                <a:latin typeface="Hellix"/>
                <a:cs typeface="Hellix"/>
              </a:rPr>
              <a:t>PROJET DE PARC PHOTOVOLTAÏQUE</a:t>
            </a:r>
          </a:p>
          <a:p>
            <a:r>
              <a:rPr lang="fr-FR" sz="3200" i="1" spc="-5" dirty="0">
                <a:solidFill>
                  <a:srgbClr val="40002F"/>
                </a:solidFill>
                <a:latin typeface="Hellix Light" pitchFamily="2" charset="77"/>
              </a:rPr>
              <a:t>Lieu-dit « La Rouquette »</a:t>
            </a:r>
            <a:endParaRPr lang="fr-FR" sz="3200" i="1" dirty="0">
              <a:solidFill>
                <a:srgbClr val="40002F"/>
              </a:solidFill>
              <a:latin typeface="Hellix Light" pitchFamily="2" charset="77"/>
            </a:endParaRPr>
          </a:p>
        </p:txBody>
      </p:sp>
    </p:spTree>
    <p:extLst>
      <p:ext uri="{BB962C8B-B14F-4D97-AF65-F5344CB8AC3E}">
        <p14:creationId xmlns:p14="http://schemas.microsoft.com/office/powerpoint/2010/main" val="1707067039"/>
      </p:ext>
    </p:extLst>
  </p:cSld>
  <p:clrMapOvr>
    <a:masterClrMapping/>
  </p:clrMapOvr>
  <p:extLst>
    <p:ext uri="{DCECCB84-F9BA-43D5-87BE-67443E8EF086}">
      <p15:sldGuideLst xmlns:p15="http://schemas.microsoft.com/office/powerpoint/2012/main">
        <p15:guide id="1" orient="horz" pos="340" userDrawn="1">
          <p15:clr>
            <a:srgbClr val="FBAE40"/>
          </p15:clr>
        </p15:guide>
        <p15:guide id="2" pos="351" userDrawn="1">
          <p15:clr>
            <a:srgbClr val="FBAE40"/>
          </p15:clr>
        </p15:guide>
        <p15:guide id="3" pos="6384" userDrawn="1">
          <p15:clr>
            <a:srgbClr val="FBAE40"/>
          </p15:clr>
        </p15:guide>
        <p15:guide id="4" orient="horz" pos="4468" userDrawn="1">
          <p15:clr>
            <a:srgbClr val="FBAE40"/>
          </p15:clr>
        </p15:guide>
        <p15:guide id="5" pos="2211" userDrawn="1">
          <p15:clr>
            <a:srgbClr val="FBAE40"/>
          </p15:clr>
        </p15:guide>
        <p15:guide id="6" pos="2438" userDrawn="1">
          <p15:clr>
            <a:srgbClr val="FBAE40"/>
          </p15:clr>
        </p15:guide>
        <p15:guide id="8" pos="4524" userDrawn="1">
          <p15:clr>
            <a:srgbClr val="FBAE40"/>
          </p15:clr>
        </p15:guide>
        <p15:guide id="9" pos="4297" userDrawn="1">
          <p15:clr>
            <a:srgbClr val="FBAE40"/>
          </p15:clr>
        </p15:guide>
        <p15:guide id="11" pos="3254" userDrawn="1">
          <p15:clr>
            <a:srgbClr val="FBAE40"/>
          </p15:clr>
        </p15:guide>
        <p15:guide id="12" pos="34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3"/>
            <a:ext cx="9088041" cy="1620430"/>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603774" y="4283816"/>
            <a:ext cx="7484269" cy="1931917"/>
          </a:xfrm>
          <a:prstGeom prst="rect">
            <a:avLst/>
          </a:prstGeom>
        </p:spPr>
        <p:txBody>
          <a:bodyPr/>
          <a:lstStyle>
            <a:lvl1pPr marL="0" indent="0" algn="ctr">
              <a:buNone/>
              <a:defRPr>
                <a:solidFill>
                  <a:schemeClr val="tx1">
                    <a:tint val="75000"/>
                  </a:schemeClr>
                </a:solidFill>
              </a:defRPr>
            </a:lvl1pPr>
            <a:lvl2pPr marL="516855" indent="0" algn="ctr">
              <a:buNone/>
              <a:defRPr>
                <a:solidFill>
                  <a:schemeClr val="tx1">
                    <a:tint val="75000"/>
                  </a:schemeClr>
                </a:solidFill>
              </a:defRPr>
            </a:lvl2pPr>
            <a:lvl3pPr marL="1033710" indent="0" algn="ctr">
              <a:buNone/>
              <a:defRPr>
                <a:solidFill>
                  <a:schemeClr val="tx1">
                    <a:tint val="75000"/>
                  </a:schemeClr>
                </a:solidFill>
              </a:defRPr>
            </a:lvl3pPr>
            <a:lvl4pPr marL="1550567" indent="0" algn="ctr">
              <a:buNone/>
              <a:defRPr>
                <a:solidFill>
                  <a:schemeClr val="tx1">
                    <a:tint val="75000"/>
                  </a:schemeClr>
                </a:solidFill>
              </a:defRPr>
            </a:lvl4pPr>
            <a:lvl5pPr marL="2067421" indent="0" algn="ctr">
              <a:buNone/>
              <a:defRPr>
                <a:solidFill>
                  <a:schemeClr val="tx1">
                    <a:tint val="75000"/>
                  </a:schemeClr>
                </a:solidFill>
              </a:defRPr>
            </a:lvl5pPr>
            <a:lvl6pPr marL="2584276" indent="0" algn="ctr">
              <a:buNone/>
              <a:defRPr>
                <a:solidFill>
                  <a:schemeClr val="tx1">
                    <a:tint val="75000"/>
                  </a:schemeClr>
                </a:solidFill>
              </a:defRPr>
            </a:lvl6pPr>
            <a:lvl7pPr marL="3101131" indent="0" algn="ctr">
              <a:buNone/>
              <a:defRPr>
                <a:solidFill>
                  <a:schemeClr val="tx1">
                    <a:tint val="75000"/>
                  </a:schemeClr>
                </a:solidFill>
              </a:defRPr>
            </a:lvl7pPr>
            <a:lvl8pPr marL="3617986" indent="0" algn="ctr">
              <a:buNone/>
              <a:defRPr>
                <a:solidFill>
                  <a:schemeClr val="tx1">
                    <a:tint val="75000"/>
                  </a:schemeClr>
                </a:solidFill>
              </a:defRPr>
            </a:lvl8pPr>
            <a:lvl9pPr marL="4134843"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534591" y="7006700"/>
            <a:ext cx="2494756" cy="402483"/>
          </a:xfrm>
          <a:prstGeom prst="rect">
            <a:avLst/>
          </a:prstGeom>
        </p:spPr>
        <p:txBody>
          <a:bodyPr/>
          <a:lstStyle/>
          <a:p>
            <a:fld id="{500F3557-161C-714E-BDA3-E271EB77E6AA}" type="datetime1">
              <a:rPr lang="fr-FR" smtClean="0"/>
              <a:pPr/>
              <a:t>12/09/2025</a:t>
            </a:fld>
            <a:endParaRPr lang="fr-FR"/>
          </a:p>
        </p:txBody>
      </p:sp>
      <p:sp>
        <p:nvSpPr>
          <p:cNvPr id="5" name="Espace réservé du pied de page 4"/>
          <p:cNvSpPr>
            <a:spLocks noGrp="1"/>
          </p:cNvSpPr>
          <p:nvPr>
            <p:ph type="ftr" sz="quarter" idx="11"/>
          </p:nvPr>
        </p:nvSpPr>
        <p:spPr>
          <a:xfrm>
            <a:off x="3653038" y="7006700"/>
            <a:ext cx="3385741" cy="40248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662466" y="7006700"/>
            <a:ext cx="2494756" cy="402483"/>
          </a:xfrm>
          <a:prstGeom prst="rect">
            <a:avLst/>
          </a:prstGeom>
        </p:spPr>
        <p:txBody>
          <a:bodyPr/>
          <a:lstStyle/>
          <a:p>
            <a:fld id="{0E5C91E4-3A7C-FB4C-BA6B-9D4316D492D5}" type="slidenum">
              <a:rPr lang="fr-FR" smtClean="0"/>
              <a:pPr/>
              <a:t>‹N°›</a:t>
            </a:fld>
            <a:endParaRPr lang="fr-FR"/>
          </a:p>
        </p:txBody>
      </p:sp>
    </p:spTree>
    <p:extLst>
      <p:ext uri="{BB962C8B-B14F-4D97-AF65-F5344CB8AC3E}">
        <p14:creationId xmlns:p14="http://schemas.microsoft.com/office/powerpoint/2010/main" val="132398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ème Couverture">
    <p:spTree>
      <p:nvGrpSpPr>
        <p:cNvPr id="1" name=""/>
        <p:cNvGrpSpPr/>
        <p:nvPr/>
      </p:nvGrpSpPr>
      <p:grpSpPr>
        <a:xfrm>
          <a:off x="0" y="0"/>
          <a:ext cx="0" cy="0"/>
          <a:chOff x="0" y="0"/>
          <a:chExt cx="0" cy="0"/>
        </a:xfrm>
      </p:grpSpPr>
      <p:sp>
        <p:nvSpPr>
          <p:cNvPr id="6" name="Freeform 12">
            <a:extLst>
              <a:ext uri="{FF2B5EF4-FFF2-40B4-BE49-F238E27FC236}">
                <a16:creationId xmlns:a16="http://schemas.microsoft.com/office/drawing/2014/main" id="{44F5CAFE-B934-5349-A203-9F48D1DFC67C}"/>
              </a:ext>
            </a:extLst>
          </p:cNvPr>
          <p:cNvSpPr>
            <a:spLocks/>
          </p:cNvSpPr>
          <p:nvPr userDrawn="1"/>
        </p:nvSpPr>
        <p:spPr bwMode="auto">
          <a:xfrm>
            <a:off x="0" y="0"/>
            <a:ext cx="10691813" cy="6177562"/>
          </a:xfrm>
          <a:custGeom>
            <a:avLst/>
            <a:gdLst>
              <a:gd name="T0" fmla="*/ 437 w 437"/>
              <a:gd name="T1" fmla="*/ 0 h 248"/>
              <a:gd name="T2" fmla="*/ 0 w 437"/>
              <a:gd name="T3" fmla="*/ 0 h 248"/>
              <a:gd name="T4" fmla="*/ 0 w 437"/>
              <a:gd name="T5" fmla="*/ 243 h 248"/>
              <a:gd name="T6" fmla="*/ 155 w 437"/>
              <a:gd name="T7" fmla="*/ 232 h 248"/>
              <a:gd name="T8" fmla="*/ 290 w 437"/>
              <a:gd name="T9" fmla="*/ 181 h 248"/>
              <a:gd name="T10" fmla="*/ 434 w 437"/>
              <a:gd name="T11" fmla="*/ 105 h 248"/>
              <a:gd name="T12" fmla="*/ 437 w 437"/>
              <a:gd name="T13" fmla="*/ 105 h 248"/>
              <a:gd name="T14" fmla="*/ 437 w 437"/>
              <a:gd name="T15" fmla="*/ 0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7" h="248">
                <a:moveTo>
                  <a:pt x="437" y="0"/>
                </a:moveTo>
                <a:cubicBezTo>
                  <a:pt x="0" y="0"/>
                  <a:pt x="0" y="0"/>
                  <a:pt x="0" y="0"/>
                </a:cubicBezTo>
                <a:cubicBezTo>
                  <a:pt x="0" y="243"/>
                  <a:pt x="0" y="243"/>
                  <a:pt x="0" y="243"/>
                </a:cubicBezTo>
                <a:cubicBezTo>
                  <a:pt x="45" y="248"/>
                  <a:pt x="97" y="245"/>
                  <a:pt x="155" y="232"/>
                </a:cubicBezTo>
                <a:cubicBezTo>
                  <a:pt x="207" y="220"/>
                  <a:pt x="251" y="203"/>
                  <a:pt x="290" y="181"/>
                </a:cubicBezTo>
                <a:cubicBezTo>
                  <a:pt x="290" y="181"/>
                  <a:pt x="393" y="109"/>
                  <a:pt x="434" y="105"/>
                </a:cubicBezTo>
                <a:cubicBezTo>
                  <a:pt x="435" y="105"/>
                  <a:pt x="436" y="105"/>
                  <a:pt x="437" y="105"/>
                </a:cubicBezTo>
                <a:lnTo>
                  <a:pt x="437" y="0"/>
                </a:lnTo>
                <a:close/>
              </a:path>
            </a:pathLst>
          </a:custGeom>
          <a:solidFill>
            <a:srgbClr val="ECECEC"/>
          </a:solidFill>
          <a:ln>
            <a:noFill/>
          </a:ln>
        </p:spPr>
        <p:txBody>
          <a:bodyPr vert="horz" wrap="square" lIns="91440" tIns="45720" rIns="91440" bIns="45720" numCol="1" anchor="t" anchorCtr="0" compatLnSpc="1">
            <a:prstTxWarp prst="textNoShape">
              <a:avLst/>
            </a:prstTxWarp>
          </a:bodyPr>
          <a:lstStyle/>
          <a:p>
            <a:endParaRPr lang="fr-FR"/>
          </a:p>
        </p:txBody>
      </p:sp>
      <p:pic>
        <p:nvPicPr>
          <p:cNvPr id="8" name="Image 7" descr="Une image contenant invertébré, euryalina, champignon, blanc&#10;&#10;Description générée automatiquement">
            <a:extLst>
              <a:ext uri="{FF2B5EF4-FFF2-40B4-BE49-F238E27FC236}">
                <a16:creationId xmlns:a16="http://schemas.microsoft.com/office/drawing/2014/main" id="{DE922FF1-0215-7748-BE8F-8904EF493CB1}"/>
              </a:ext>
            </a:extLst>
          </p:cNvPr>
          <p:cNvPicPr>
            <a:picLocks noChangeAspect="1"/>
          </p:cNvPicPr>
          <p:nvPr userDrawn="1"/>
        </p:nvPicPr>
        <p:blipFill>
          <a:blip r:embed="rId2" cstate="screen">
            <a:alphaModFix amt="67000"/>
            <a:extLst>
              <a:ext uri="{28A0092B-C50C-407E-A947-70E740481C1C}">
                <a14:useLocalDpi xmlns:a14="http://schemas.microsoft.com/office/drawing/2010/main"/>
              </a:ext>
            </a:extLst>
          </a:blip>
          <a:stretch>
            <a:fillRect/>
          </a:stretch>
        </p:blipFill>
        <p:spPr>
          <a:xfrm>
            <a:off x="-16751462" y="-334687"/>
            <a:ext cx="29338126" cy="8250562"/>
          </a:xfrm>
          <a:prstGeom prst="rect">
            <a:avLst/>
          </a:prstGeom>
        </p:spPr>
      </p:pic>
      <p:pic>
        <p:nvPicPr>
          <p:cNvPr id="9" name="Image 8">
            <a:extLst>
              <a:ext uri="{FF2B5EF4-FFF2-40B4-BE49-F238E27FC236}">
                <a16:creationId xmlns:a16="http://schemas.microsoft.com/office/drawing/2014/main" id="{3E0E711A-DABF-0E4B-BECC-714C3DC5E6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46636" y="6372950"/>
            <a:ext cx="1987964" cy="720000"/>
          </a:xfrm>
          <a:prstGeom prst="rect">
            <a:avLst/>
          </a:prstGeom>
        </p:spPr>
      </p:pic>
      <p:sp>
        <p:nvSpPr>
          <p:cNvPr id="2" name="ZoneTexte 1">
            <a:extLst>
              <a:ext uri="{FF2B5EF4-FFF2-40B4-BE49-F238E27FC236}">
                <a16:creationId xmlns:a16="http://schemas.microsoft.com/office/drawing/2014/main" id="{5FE96C01-EC86-2014-1245-B430AEC1BDDA}"/>
              </a:ext>
            </a:extLst>
          </p:cNvPr>
          <p:cNvSpPr txBox="1"/>
          <p:nvPr userDrawn="1"/>
        </p:nvSpPr>
        <p:spPr>
          <a:xfrm>
            <a:off x="572880" y="550508"/>
            <a:ext cx="6248607" cy="440442"/>
          </a:xfrm>
          <a:prstGeom prst="rect">
            <a:avLst/>
          </a:prstGeom>
          <a:noFill/>
        </p:spPr>
        <p:txBody>
          <a:bodyPr wrap="square" rtlCol="0">
            <a:spAutoFit/>
          </a:bodyPr>
          <a:lstStyle/>
          <a:p>
            <a:pPr marL="12700" marR="5080">
              <a:lnSpc>
                <a:spcPct val="131000"/>
              </a:lnSpc>
              <a:spcBef>
                <a:spcPts val="100"/>
              </a:spcBef>
            </a:pPr>
            <a:r>
              <a:rPr lang="fr-FR" sz="2000" b="1" spc="-5" dirty="0">
                <a:solidFill>
                  <a:srgbClr val="40002F"/>
                </a:solidFill>
                <a:latin typeface="Hellix" pitchFamily="2" charset="77"/>
                <a:cs typeface="Hellix-Medium"/>
              </a:rPr>
              <a:t>COMMUNE DE SAINT-PARGOIRE</a:t>
            </a:r>
          </a:p>
        </p:txBody>
      </p:sp>
      <p:sp>
        <p:nvSpPr>
          <p:cNvPr id="3" name="ZoneTexte 2">
            <a:extLst>
              <a:ext uri="{FF2B5EF4-FFF2-40B4-BE49-F238E27FC236}">
                <a16:creationId xmlns:a16="http://schemas.microsoft.com/office/drawing/2014/main" id="{C0BEAD4B-03D2-3B8C-86F0-34B7F593A146}"/>
              </a:ext>
            </a:extLst>
          </p:cNvPr>
          <p:cNvSpPr txBox="1"/>
          <p:nvPr userDrawn="1"/>
        </p:nvSpPr>
        <p:spPr>
          <a:xfrm>
            <a:off x="572881" y="2210177"/>
            <a:ext cx="4292201" cy="1569660"/>
          </a:xfrm>
          <a:prstGeom prst="rect">
            <a:avLst/>
          </a:prstGeom>
          <a:noFill/>
        </p:spPr>
        <p:txBody>
          <a:bodyPr wrap="none" rtlCol="0">
            <a:spAutoFit/>
          </a:bodyPr>
          <a:lstStyle/>
          <a:p>
            <a:r>
              <a:rPr lang="fr-FR" sz="4800" b="1" spc="35" dirty="0">
                <a:solidFill>
                  <a:srgbClr val="40002F"/>
                </a:solidFill>
                <a:latin typeface="Hellix" pitchFamily="2" charset="77"/>
              </a:rPr>
              <a:t>PLAN LOCAL </a:t>
            </a:r>
          </a:p>
          <a:p>
            <a:r>
              <a:rPr lang="fr-FR" sz="4800" b="1" spc="35" dirty="0">
                <a:solidFill>
                  <a:srgbClr val="40002F"/>
                </a:solidFill>
                <a:latin typeface="Hellix" pitchFamily="2" charset="77"/>
              </a:rPr>
              <a:t>D’URBANISME</a:t>
            </a:r>
            <a:endParaRPr lang="fr-FR" sz="4800" b="1" dirty="0">
              <a:solidFill>
                <a:srgbClr val="40002F"/>
              </a:solidFill>
              <a:latin typeface="Hellix" pitchFamily="2" charset="77"/>
            </a:endParaRPr>
          </a:p>
        </p:txBody>
      </p:sp>
    </p:spTree>
    <p:extLst>
      <p:ext uri="{BB962C8B-B14F-4D97-AF65-F5344CB8AC3E}">
        <p14:creationId xmlns:p14="http://schemas.microsoft.com/office/powerpoint/2010/main" val="1468729975"/>
      </p:ext>
    </p:extLst>
  </p:cSld>
  <p:clrMapOvr>
    <a:masterClrMapping/>
  </p:clrMapOvr>
  <p:extLst>
    <p:ext uri="{DCECCB84-F9BA-43D5-87BE-67443E8EF086}">
      <p15:sldGuideLst xmlns:p15="http://schemas.microsoft.com/office/powerpoint/2012/main">
        <p15:guide id="1" orient="horz" pos="340" userDrawn="1">
          <p15:clr>
            <a:srgbClr val="FBAE40"/>
          </p15:clr>
        </p15:guide>
        <p15:guide id="2" pos="351" userDrawn="1">
          <p15:clr>
            <a:srgbClr val="FBAE40"/>
          </p15:clr>
        </p15:guide>
        <p15:guide id="3" pos="6384" userDrawn="1">
          <p15:clr>
            <a:srgbClr val="FBAE40"/>
          </p15:clr>
        </p15:guide>
        <p15:guide id="4" orient="horz" pos="4468" userDrawn="1">
          <p15:clr>
            <a:srgbClr val="FBAE40"/>
          </p15:clr>
        </p15:guide>
        <p15:guide id="5" pos="2211" userDrawn="1">
          <p15:clr>
            <a:srgbClr val="FBAE40"/>
          </p15:clr>
        </p15:guide>
        <p15:guide id="6" pos="2438" userDrawn="1">
          <p15:clr>
            <a:srgbClr val="FBAE40"/>
          </p15:clr>
        </p15:guide>
        <p15:guide id="8" pos="4524" userDrawn="1">
          <p15:clr>
            <a:srgbClr val="FBAE40"/>
          </p15:clr>
        </p15:guide>
        <p15:guide id="9" pos="4297" userDrawn="1">
          <p15:clr>
            <a:srgbClr val="FBAE40"/>
          </p15:clr>
        </p15:guide>
        <p15:guide id="11" pos="3254" userDrawn="1">
          <p15:clr>
            <a:srgbClr val="FBAE40"/>
          </p15:clr>
        </p15:guide>
        <p15:guide id="12" pos="34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4ème Couverture">
    <p:spTree>
      <p:nvGrpSpPr>
        <p:cNvPr id="1" name=""/>
        <p:cNvGrpSpPr/>
        <p:nvPr/>
      </p:nvGrpSpPr>
      <p:grpSpPr>
        <a:xfrm>
          <a:off x="0" y="0"/>
          <a:ext cx="0" cy="0"/>
          <a:chOff x="0" y="0"/>
          <a:chExt cx="0" cy="0"/>
        </a:xfrm>
      </p:grpSpPr>
      <p:sp>
        <p:nvSpPr>
          <p:cNvPr id="6" name="Freeform 12">
            <a:extLst>
              <a:ext uri="{FF2B5EF4-FFF2-40B4-BE49-F238E27FC236}">
                <a16:creationId xmlns:a16="http://schemas.microsoft.com/office/drawing/2014/main" id="{1C820782-B50D-1B4F-A484-7818545A95E6}"/>
              </a:ext>
            </a:extLst>
          </p:cNvPr>
          <p:cNvSpPr>
            <a:spLocks/>
          </p:cNvSpPr>
          <p:nvPr userDrawn="1"/>
        </p:nvSpPr>
        <p:spPr bwMode="auto">
          <a:xfrm>
            <a:off x="0" y="0"/>
            <a:ext cx="10691813" cy="6177562"/>
          </a:xfrm>
          <a:custGeom>
            <a:avLst/>
            <a:gdLst>
              <a:gd name="T0" fmla="*/ 437 w 437"/>
              <a:gd name="T1" fmla="*/ 0 h 248"/>
              <a:gd name="T2" fmla="*/ 0 w 437"/>
              <a:gd name="T3" fmla="*/ 0 h 248"/>
              <a:gd name="T4" fmla="*/ 0 w 437"/>
              <a:gd name="T5" fmla="*/ 243 h 248"/>
              <a:gd name="T6" fmla="*/ 155 w 437"/>
              <a:gd name="T7" fmla="*/ 232 h 248"/>
              <a:gd name="T8" fmla="*/ 290 w 437"/>
              <a:gd name="T9" fmla="*/ 181 h 248"/>
              <a:gd name="T10" fmla="*/ 434 w 437"/>
              <a:gd name="T11" fmla="*/ 105 h 248"/>
              <a:gd name="T12" fmla="*/ 437 w 437"/>
              <a:gd name="T13" fmla="*/ 105 h 248"/>
              <a:gd name="T14" fmla="*/ 437 w 437"/>
              <a:gd name="T15" fmla="*/ 0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7" h="248">
                <a:moveTo>
                  <a:pt x="437" y="0"/>
                </a:moveTo>
                <a:cubicBezTo>
                  <a:pt x="0" y="0"/>
                  <a:pt x="0" y="0"/>
                  <a:pt x="0" y="0"/>
                </a:cubicBezTo>
                <a:cubicBezTo>
                  <a:pt x="0" y="243"/>
                  <a:pt x="0" y="243"/>
                  <a:pt x="0" y="243"/>
                </a:cubicBezTo>
                <a:cubicBezTo>
                  <a:pt x="45" y="248"/>
                  <a:pt x="97" y="245"/>
                  <a:pt x="155" y="232"/>
                </a:cubicBezTo>
                <a:cubicBezTo>
                  <a:pt x="207" y="220"/>
                  <a:pt x="251" y="203"/>
                  <a:pt x="290" y="181"/>
                </a:cubicBezTo>
                <a:cubicBezTo>
                  <a:pt x="290" y="181"/>
                  <a:pt x="393" y="109"/>
                  <a:pt x="434" y="105"/>
                </a:cubicBezTo>
                <a:cubicBezTo>
                  <a:pt x="435" y="105"/>
                  <a:pt x="436" y="105"/>
                  <a:pt x="437" y="105"/>
                </a:cubicBezTo>
                <a:lnTo>
                  <a:pt x="437" y="0"/>
                </a:lnTo>
                <a:close/>
              </a:path>
            </a:pathLst>
          </a:custGeom>
          <a:gradFill>
            <a:gsLst>
              <a:gs pos="0">
                <a:srgbClr val="F49B2D"/>
              </a:gs>
              <a:gs pos="100000">
                <a:srgbClr val="EA5B25">
                  <a:lumMod val="100000"/>
                </a:srgbClr>
              </a:gs>
            </a:gsLst>
            <a:lin ang="10800000" scaled="0"/>
          </a:gradFill>
          <a:ln>
            <a:noFill/>
          </a:ln>
        </p:spPr>
        <p:txBody>
          <a:bodyPr vert="horz" wrap="square" lIns="91440" tIns="45720" rIns="91440" bIns="45720" numCol="1" anchor="t" anchorCtr="0" compatLnSpc="1">
            <a:prstTxWarp prst="textNoShape">
              <a:avLst/>
            </a:prstTxWarp>
            <a:noAutofit/>
          </a:bodyPr>
          <a:lstStyle/>
          <a:p>
            <a:pPr lvl="0"/>
            <a:endParaRPr lang="fr-FR"/>
          </a:p>
        </p:txBody>
      </p:sp>
      <p:pic>
        <p:nvPicPr>
          <p:cNvPr id="8" name="Image 7" descr="Une image contenant invertébré, euryalina, champignon, blanc&#10;&#10;Description générée automatiquement">
            <a:extLst>
              <a:ext uri="{FF2B5EF4-FFF2-40B4-BE49-F238E27FC236}">
                <a16:creationId xmlns:a16="http://schemas.microsoft.com/office/drawing/2014/main" id="{9659056A-4C5F-1846-9C5F-90D4DCB1B607}"/>
              </a:ext>
            </a:extLst>
          </p:cNvPr>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6705163" y="1"/>
            <a:ext cx="29338126" cy="8250562"/>
          </a:xfrm>
          <a:prstGeom prst="rect">
            <a:avLst/>
          </a:prstGeom>
        </p:spPr>
      </p:pic>
      <p:pic>
        <p:nvPicPr>
          <p:cNvPr id="9" name="Image 8">
            <a:extLst>
              <a:ext uri="{FF2B5EF4-FFF2-40B4-BE49-F238E27FC236}">
                <a16:creationId xmlns:a16="http://schemas.microsoft.com/office/drawing/2014/main" id="{8CA58DB9-B93B-464F-9113-E4027F4C41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46636" y="6372950"/>
            <a:ext cx="1987964" cy="720000"/>
          </a:xfrm>
          <a:prstGeom prst="rect">
            <a:avLst/>
          </a:prstGeom>
        </p:spPr>
      </p:pic>
    </p:spTree>
    <p:extLst>
      <p:ext uri="{BB962C8B-B14F-4D97-AF65-F5344CB8AC3E}">
        <p14:creationId xmlns:p14="http://schemas.microsoft.com/office/powerpoint/2010/main" val="2239441634"/>
      </p:ext>
    </p:extLst>
  </p:cSld>
  <p:clrMapOvr>
    <a:masterClrMapping/>
  </p:clrMapOvr>
  <p:extLst>
    <p:ext uri="{DCECCB84-F9BA-43D5-87BE-67443E8EF086}">
      <p15:sldGuideLst xmlns:p15="http://schemas.microsoft.com/office/powerpoint/2012/main">
        <p15:guide id="1" orient="horz" pos="340">
          <p15:clr>
            <a:srgbClr val="FBAE40"/>
          </p15:clr>
        </p15:guide>
        <p15:guide id="2" pos="351">
          <p15:clr>
            <a:srgbClr val="FBAE40"/>
          </p15:clr>
        </p15:guide>
        <p15:guide id="3" pos="6384">
          <p15:clr>
            <a:srgbClr val="FBAE40"/>
          </p15:clr>
        </p15:guide>
        <p15:guide id="4" orient="horz" pos="4468">
          <p15:clr>
            <a:srgbClr val="FBAE40"/>
          </p15:clr>
        </p15:guide>
        <p15:guide id="5" pos="2211">
          <p15:clr>
            <a:srgbClr val="FBAE40"/>
          </p15:clr>
        </p15:guide>
        <p15:guide id="6" pos="2438">
          <p15:clr>
            <a:srgbClr val="FBAE40"/>
          </p15:clr>
        </p15:guide>
        <p15:guide id="8" pos="4524">
          <p15:clr>
            <a:srgbClr val="FBAE40"/>
          </p15:clr>
        </p15:guide>
        <p15:guide id="9" pos="4297">
          <p15:clr>
            <a:srgbClr val="FBAE40"/>
          </p15:clr>
        </p15:guide>
        <p15:guide id="11" pos="3254">
          <p15:clr>
            <a:srgbClr val="FBAE40"/>
          </p15:clr>
        </p15:guide>
        <p15:guide id="12" pos="34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age blanch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24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pair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81D05F1-2C7B-7F4C-AA2E-F7547DF7BD21}"/>
              </a:ext>
            </a:extLst>
          </p:cNvPr>
          <p:cNvSpPr>
            <a:spLocks/>
          </p:cNvSpPr>
          <p:nvPr userDrawn="1"/>
        </p:nvSpPr>
        <p:spPr bwMode="auto">
          <a:xfrm>
            <a:off x="-1484237" y="-842237"/>
            <a:ext cx="4165525" cy="2763973"/>
          </a:xfrm>
          <a:custGeom>
            <a:avLst/>
            <a:gdLst>
              <a:gd name="T0" fmla="*/ 0 w 229"/>
              <a:gd name="T1" fmla="*/ 152 h 152"/>
              <a:gd name="T2" fmla="*/ 24 w 229"/>
              <a:gd name="T3" fmla="*/ 137 h 152"/>
              <a:gd name="T4" fmla="*/ 63 w 229"/>
              <a:gd name="T5" fmla="*/ 103 h 152"/>
              <a:gd name="T6" fmla="*/ 111 w 229"/>
              <a:gd name="T7" fmla="*/ 75 h 152"/>
              <a:gd name="T8" fmla="*/ 206 w 229"/>
              <a:gd name="T9" fmla="*/ 39 h 152"/>
              <a:gd name="T10" fmla="*/ 229 w 229"/>
              <a:gd name="T11" fmla="*/ 0 h 152"/>
              <a:gd name="T12" fmla="*/ 0 w 229"/>
              <a:gd name="T13" fmla="*/ 0 h 152"/>
              <a:gd name="T14" fmla="*/ 0 w 229"/>
              <a:gd name="T15" fmla="*/ 15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52">
                <a:moveTo>
                  <a:pt x="0" y="152"/>
                </a:moveTo>
                <a:cubicBezTo>
                  <a:pt x="9" y="148"/>
                  <a:pt x="17" y="143"/>
                  <a:pt x="24" y="137"/>
                </a:cubicBezTo>
                <a:cubicBezTo>
                  <a:pt x="38" y="127"/>
                  <a:pt x="50" y="114"/>
                  <a:pt x="63" y="103"/>
                </a:cubicBezTo>
                <a:cubicBezTo>
                  <a:pt x="78" y="91"/>
                  <a:pt x="93" y="80"/>
                  <a:pt x="111" y="75"/>
                </a:cubicBezTo>
                <a:cubicBezTo>
                  <a:pt x="144" y="65"/>
                  <a:pt x="179" y="64"/>
                  <a:pt x="206" y="39"/>
                </a:cubicBezTo>
                <a:cubicBezTo>
                  <a:pt x="217" y="29"/>
                  <a:pt x="225" y="15"/>
                  <a:pt x="229" y="0"/>
                </a:cubicBezTo>
                <a:cubicBezTo>
                  <a:pt x="0" y="0"/>
                  <a:pt x="0" y="0"/>
                  <a:pt x="0" y="0"/>
                </a:cubicBezTo>
                <a:lnTo>
                  <a:pt x="0" y="152"/>
                </a:lnTo>
                <a:close/>
              </a:path>
            </a:pathLst>
          </a:custGeom>
          <a:solidFill>
            <a:srgbClr val="F49B2D"/>
          </a:solidFill>
          <a:ln>
            <a:noFill/>
          </a:ln>
        </p:spPr>
        <p:txBody>
          <a:bodyPr vert="horz" wrap="square" lIns="64653" tIns="32326" rIns="64653" bIns="32326" numCol="1" anchor="t" anchorCtr="0" compatLnSpc="1">
            <a:prstTxWarp prst="textNoShape">
              <a:avLst/>
            </a:prstTxWarp>
          </a:bodyPr>
          <a:lstStyle/>
          <a:p>
            <a:endParaRPr lang="fr-FR" sz="1273"/>
          </a:p>
        </p:txBody>
      </p:sp>
      <p:sp>
        <p:nvSpPr>
          <p:cNvPr id="11" name="ZoneTexte 10">
            <a:extLst>
              <a:ext uri="{FF2B5EF4-FFF2-40B4-BE49-F238E27FC236}">
                <a16:creationId xmlns:a16="http://schemas.microsoft.com/office/drawing/2014/main" id="{2B13300A-754F-6744-BBCB-19C0F9114D67}"/>
              </a:ext>
            </a:extLst>
          </p:cNvPr>
          <p:cNvSpPr txBox="1"/>
          <p:nvPr userDrawn="1"/>
        </p:nvSpPr>
        <p:spPr>
          <a:xfrm>
            <a:off x="0" y="285653"/>
            <a:ext cx="545402" cy="246221"/>
          </a:xfrm>
          <a:prstGeom prst="rect">
            <a:avLst/>
          </a:prstGeom>
          <a:noFill/>
        </p:spPr>
        <p:txBody>
          <a:bodyPr wrap="square" rtlCol="0">
            <a:spAutoFit/>
          </a:bodyPr>
          <a:lstStyle/>
          <a:p>
            <a:pPr algn="ctr"/>
            <a:fld id="{8EC793A8-4F4D-704F-A517-614A5B9B3971}" type="slidenum">
              <a:rPr lang="fr-FR" sz="1000" b="0" i="0" smtClean="0">
                <a:solidFill>
                  <a:srgbClr val="FFFFFF"/>
                </a:solidFill>
                <a:latin typeface="Hellix" pitchFamily="2" charset="77"/>
              </a:rPr>
              <a:pPr algn="ctr"/>
              <a:t>‹N°›</a:t>
            </a:fld>
            <a:endParaRPr lang="fr-FR" sz="1000" b="0" i="0" dirty="0">
              <a:solidFill>
                <a:srgbClr val="FFFFFF"/>
              </a:solidFill>
              <a:latin typeface="Hellix" pitchFamily="2" charset="77"/>
            </a:endParaRPr>
          </a:p>
        </p:txBody>
      </p:sp>
      <p:sp>
        <p:nvSpPr>
          <p:cNvPr id="13" name="object 8">
            <a:extLst>
              <a:ext uri="{FF2B5EF4-FFF2-40B4-BE49-F238E27FC236}">
                <a16:creationId xmlns:a16="http://schemas.microsoft.com/office/drawing/2014/main" id="{31CBD521-F955-5544-915B-8A2F443227BB}"/>
              </a:ext>
            </a:extLst>
          </p:cNvPr>
          <p:cNvSpPr/>
          <p:nvPr userDrawn="1"/>
        </p:nvSpPr>
        <p:spPr>
          <a:xfrm flipH="1">
            <a:off x="9250892" y="6231938"/>
            <a:ext cx="2881842" cy="2655474"/>
          </a:xfrm>
          <a:custGeom>
            <a:avLst/>
            <a:gdLst/>
            <a:ahLst/>
            <a:cxnLst/>
            <a:rect l="l" t="t" r="r" b="b"/>
            <a:pathLst>
              <a:path w="2101850" h="1936750">
                <a:moveTo>
                  <a:pt x="565567" y="0"/>
                </a:moveTo>
                <a:lnTo>
                  <a:pt x="496447" y="6780"/>
                </a:lnTo>
                <a:lnTo>
                  <a:pt x="429914" y="25529"/>
                </a:lnTo>
                <a:lnTo>
                  <a:pt x="366436" y="55242"/>
                </a:lnTo>
                <a:lnTo>
                  <a:pt x="306480" y="94912"/>
                </a:lnTo>
                <a:lnTo>
                  <a:pt x="250514" y="143536"/>
                </a:lnTo>
                <a:lnTo>
                  <a:pt x="199005" y="200106"/>
                </a:lnTo>
                <a:lnTo>
                  <a:pt x="175068" y="231057"/>
                </a:lnTo>
                <a:lnTo>
                  <a:pt x="152421" y="263618"/>
                </a:lnTo>
                <a:lnTo>
                  <a:pt x="131122" y="297663"/>
                </a:lnTo>
                <a:lnTo>
                  <a:pt x="111229" y="333066"/>
                </a:lnTo>
                <a:lnTo>
                  <a:pt x="92801" y="369702"/>
                </a:lnTo>
                <a:lnTo>
                  <a:pt x="75897" y="407445"/>
                </a:lnTo>
                <a:lnTo>
                  <a:pt x="60574" y="446170"/>
                </a:lnTo>
                <a:lnTo>
                  <a:pt x="46892" y="485750"/>
                </a:lnTo>
                <a:lnTo>
                  <a:pt x="34909" y="526060"/>
                </a:lnTo>
                <a:lnTo>
                  <a:pt x="24683" y="566974"/>
                </a:lnTo>
                <a:lnTo>
                  <a:pt x="16272" y="608367"/>
                </a:lnTo>
                <a:lnTo>
                  <a:pt x="9736" y="650113"/>
                </a:lnTo>
                <a:lnTo>
                  <a:pt x="5132" y="692086"/>
                </a:lnTo>
                <a:lnTo>
                  <a:pt x="2519" y="734161"/>
                </a:lnTo>
                <a:lnTo>
                  <a:pt x="1119" y="777990"/>
                </a:lnTo>
                <a:lnTo>
                  <a:pt x="261" y="822419"/>
                </a:lnTo>
                <a:lnTo>
                  <a:pt x="0" y="867343"/>
                </a:lnTo>
                <a:lnTo>
                  <a:pt x="388" y="912656"/>
                </a:lnTo>
                <a:lnTo>
                  <a:pt x="1481" y="958252"/>
                </a:lnTo>
                <a:lnTo>
                  <a:pt x="3334" y="1004027"/>
                </a:lnTo>
                <a:lnTo>
                  <a:pt x="6001" y="1049874"/>
                </a:lnTo>
                <a:lnTo>
                  <a:pt x="9536" y="1095687"/>
                </a:lnTo>
                <a:lnTo>
                  <a:pt x="13995" y="1141363"/>
                </a:lnTo>
                <a:lnTo>
                  <a:pt x="19431" y="1186793"/>
                </a:lnTo>
                <a:lnTo>
                  <a:pt x="25899" y="1231874"/>
                </a:lnTo>
                <a:lnTo>
                  <a:pt x="33454" y="1276500"/>
                </a:lnTo>
                <a:lnTo>
                  <a:pt x="42150" y="1320564"/>
                </a:lnTo>
                <a:lnTo>
                  <a:pt x="52041" y="1363962"/>
                </a:lnTo>
                <a:lnTo>
                  <a:pt x="63183" y="1406588"/>
                </a:lnTo>
                <a:lnTo>
                  <a:pt x="75630" y="1448337"/>
                </a:lnTo>
                <a:lnTo>
                  <a:pt x="89436" y="1489102"/>
                </a:lnTo>
                <a:lnTo>
                  <a:pt x="104656" y="1528778"/>
                </a:lnTo>
                <a:lnTo>
                  <a:pt x="121344" y="1567260"/>
                </a:lnTo>
                <a:lnTo>
                  <a:pt x="139556" y="1604442"/>
                </a:lnTo>
                <a:lnTo>
                  <a:pt x="159344" y="1640219"/>
                </a:lnTo>
                <a:lnTo>
                  <a:pt x="180765" y="1674485"/>
                </a:lnTo>
                <a:lnTo>
                  <a:pt x="203872" y="1707134"/>
                </a:lnTo>
                <a:lnTo>
                  <a:pt x="228720" y="1738061"/>
                </a:lnTo>
                <a:lnTo>
                  <a:pt x="255364" y="1767160"/>
                </a:lnTo>
                <a:lnTo>
                  <a:pt x="283857" y="1794326"/>
                </a:lnTo>
                <a:lnTo>
                  <a:pt x="314256" y="1819453"/>
                </a:lnTo>
                <a:lnTo>
                  <a:pt x="346613" y="1842435"/>
                </a:lnTo>
                <a:lnTo>
                  <a:pt x="380985" y="1863168"/>
                </a:lnTo>
                <a:lnTo>
                  <a:pt x="417424" y="1881546"/>
                </a:lnTo>
                <a:lnTo>
                  <a:pt x="455986" y="1897462"/>
                </a:lnTo>
                <a:lnTo>
                  <a:pt x="496726" y="1910811"/>
                </a:lnTo>
                <a:lnTo>
                  <a:pt x="539697" y="1921489"/>
                </a:lnTo>
                <a:lnTo>
                  <a:pt x="584955" y="1929388"/>
                </a:lnTo>
                <a:lnTo>
                  <a:pt x="632553" y="1934404"/>
                </a:lnTo>
                <a:lnTo>
                  <a:pt x="682547" y="1936432"/>
                </a:lnTo>
                <a:lnTo>
                  <a:pt x="734991" y="1935365"/>
                </a:lnTo>
                <a:lnTo>
                  <a:pt x="785759" y="1931355"/>
                </a:lnTo>
                <a:lnTo>
                  <a:pt x="835935" y="1924495"/>
                </a:lnTo>
                <a:lnTo>
                  <a:pt x="885536" y="1914981"/>
                </a:lnTo>
                <a:lnTo>
                  <a:pt x="934581" y="1903010"/>
                </a:lnTo>
                <a:lnTo>
                  <a:pt x="983089" y="1888777"/>
                </a:lnTo>
                <a:lnTo>
                  <a:pt x="1031077" y="1872480"/>
                </a:lnTo>
                <a:lnTo>
                  <a:pt x="1078565" y="1854314"/>
                </a:lnTo>
                <a:lnTo>
                  <a:pt x="1125571" y="1834477"/>
                </a:lnTo>
                <a:lnTo>
                  <a:pt x="1172112" y="1813164"/>
                </a:lnTo>
                <a:lnTo>
                  <a:pt x="1218209" y="1790572"/>
                </a:lnTo>
                <a:lnTo>
                  <a:pt x="1263878" y="1766897"/>
                </a:lnTo>
                <a:lnTo>
                  <a:pt x="1309138" y="1742336"/>
                </a:lnTo>
                <a:lnTo>
                  <a:pt x="1354009" y="1717085"/>
                </a:lnTo>
                <a:lnTo>
                  <a:pt x="1398507" y="1691341"/>
                </a:lnTo>
                <a:lnTo>
                  <a:pt x="1573153" y="1587359"/>
                </a:lnTo>
                <a:lnTo>
                  <a:pt x="1609127" y="1566799"/>
                </a:lnTo>
                <a:lnTo>
                  <a:pt x="1648023" y="1545671"/>
                </a:lnTo>
                <a:lnTo>
                  <a:pt x="1731731" y="1501016"/>
                </a:lnTo>
                <a:lnTo>
                  <a:pt x="1775115" y="1477138"/>
                </a:lnTo>
                <a:lnTo>
                  <a:pt x="1818569" y="1451994"/>
                </a:lnTo>
                <a:lnTo>
                  <a:pt x="1861378" y="1425409"/>
                </a:lnTo>
                <a:lnTo>
                  <a:pt x="1902830" y="1397208"/>
                </a:lnTo>
                <a:lnTo>
                  <a:pt x="1942212" y="1367216"/>
                </a:lnTo>
                <a:lnTo>
                  <a:pt x="1978810" y="1335258"/>
                </a:lnTo>
                <a:lnTo>
                  <a:pt x="2011910" y="1301159"/>
                </a:lnTo>
                <a:lnTo>
                  <a:pt x="2040800" y="1264745"/>
                </a:lnTo>
                <a:lnTo>
                  <a:pt x="2064766" y="1225841"/>
                </a:lnTo>
                <a:lnTo>
                  <a:pt x="2083094" y="1184271"/>
                </a:lnTo>
                <a:lnTo>
                  <a:pt x="2094979" y="1140205"/>
                </a:lnTo>
                <a:lnTo>
                  <a:pt x="2100925" y="1089754"/>
                </a:lnTo>
                <a:lnTo>
                  <a:pt x="2099568" y="1043268"/>
                </a:lnTo>
                <a:lnTo>
                  <a:pt x="2091572" y="1000239"/>
                </a:lnTo>
                <a:lnTo>
                  <a:pt x="2077512" y="960502"/>
                </a:lnTo>
                <a:lnTo>
                  <a:pt x="2057961" y="923891"/>
                </a:lnTo>
                <a:lnTo>
                  <a:pt x="2033490" y="890242"/>
                </a:lnTo>
                <a:lnTo>
                  <a:pt x="2004674" y="859388"/>
                </a:lnTo>
                <a:lnTo>
                  <a:pt x="1972085" y="831166"/>
                </a:lnTo>
                <a:lnTo>
                  <a:pt x="1936296" y="805410"/>
                </a:lnTo>
                <a:lnTo>
                  <a:pt x="1897879" y="781954"/>
                </a:lnTo>
                <a:lnTo>
                  <a:pt x="1857410" y="760633"/>
                </a:lnTo>
                <a:lnTo>
                  <a:pt x="1815458" y="741283"/>
                </a:lnTo>
                <a:lnTo>
                  <a:pt x="1772599" y="723737"/>
                </a:lnTo>
                <a:lnTo>
                  <a:pt x="1729405" y="707831"/>
                </a:lnTo>
                <a:lnTo>
                  <a:pt x="1686449" y="693400"/>
                </a:lnTo>
                <a:lnTo>
                  <a:pt x="1644303" y="680278"/>
                </a:lnTo>
                <a:lnTo>
                  <a:pt x="1603542" y="668300"/>
                </a:lnTo>
                <a:lnTo>
                  <a:pt x="1528462" y="647115"/>
                </a:lnTo>
                <a:lnTo>
                  <a:pt x="1477631" y="631010"/>
                </a:lnTo>
                <a:lnTo>
                  <a:pt x="1430263" y="612535"/>
                </a:lnTo>
                <a:lnTo>
                  <a:pt x="1386003" y="591827"/>
                </a:lnTo>
                <a:lnTo>
                  <a:pt x="1344502" y="569020"/>
                </a:lnTo>
                <a:lnTo>
                  <a:pt x="1305407" y="544249"/>
                </a:lnTo>
                <a:lnTo>
                  <a:pt x="1268367" y="517650"/>
                </a:lnTo>
                <a:lnTo>
                  <a:pt x="1233030" y="489358"/>
                </a:lnTo>
                <a:lnTo>
                  <a:pt x="1199044" y="459507"/>
                </a:lnTo>
                <a:lnTo>
                  <a:pt x="1166058" y="428233"/>
                </a:lnTo>
                <a:lnTo>
                  <a:pt x="1133720" y="395672"/>
                </a:lnTo>
                <a:lnTo>
                  <a:pt x="1101678" y="361957"/>
                </a:lnTo>
                <a:lnTo>
                  <a:pt x="1069581" y="327225"/>
                </a:lnTo>
                <a:lnTo>
                  <a:pt x="1003814" y="255248"/>
                </a:lnTo>
                <a:lnTo>
                  <a:pt x="969441" y="218273"/>
                </a:lnTo>
                <a:lnTo>
                  <a:pt x="933606" y="180822"/>
                </a:lnTo>
                <a:lnTo>
                  <a:pt x="896084" y="144561"/>
                </a:lnTo>
                <a:lnTo>
                  <a:pt x="858565" y="112676"/>
                </a:lnTo>
                <a:lnTo>
                  <a:pt x="821108" y="85039"/>
                </a:lnTo>
                <a:lnTo>
                  <a:pt x="783772" y="61526"/>
                </a:lnTo>
                <a:lnTo>
                  <a:pt x="746616" y="42011"/>
                </a:lnTo>
                <a:lnTo>
                  <a:pt x="709697" y="26367"/>
                </a:lnTo>
                <a:lnTo>
                  <a:pt x="673074" y="14470"/>
                </a:lnTo>
                <a:lnTo>
                  <a:pt x="600950" y="1412"/>
                </a:lnTo>
                <a:lnTo>
                  <a:pt x="565567" y="0"/>
                </a:lnTo>
                <a:close/>
              </a:path>
              <a:path w="2101850" h="1936750">
                <a:moveTo>
                  <a:pt x="2095072" y="1139862"/>
                </a:moveTo>
                <a:lnTo>
                  <a:pt x="2094979" y="1140205"/>
                </a:lnTo>
                <a:lnTo>
                  <a:pt x="2087106" y="1182491"/>
                </a:lnTo>
                <a:lnTo>
                  <a:pt x="2095072" y="1139862"/>
                </a:lnTo>
                <a:close/>
              </a:path>
              <a:path w="2101850" h="1936750">
                <a:moveTo>
                  <a:pt x="2095120" y="1139449"/>
                </a:moveTo>
                <a:lnTo>
                  <a:pt x="2094979" y="1140205"/>
                </a:lnTo>
                <a:lnTo>
                  <a:pt x="2095072" y="1139862"/>
                </a:lnTo>
                <a:lnTo>
                  <a:pt x="2095120" y="1139449"/>
                </a:lnTo>
                <a:close/>
              </a:path>
              <a:path w="2101850" h="1936750">
                <a:moveTo>
                  <a:pt x="2101259" y="1106483"/>
                </a:moveTo>
                <a:lnTo>
                  <a:pt x="2095120" y="1139449"/>
                </a:lnTo>
                <a:lnTo>
                  <a:pt x="2095072" y="1139862"/>
                </a:lnTo>
                <a:lnTo>
                  <a:pt x="2101259" y="1106483"/>
                </a:lnTo>
                <a:close/>
              </a:path>
            </a:pathLst>
          </a:custGeom>
          <a:solidFill>
            <a:srgbClr val="40002F"/>
          </a:solidFill>
        </p:spPr>
        <p:txBody>
          <a:bodyPr wrap="square" lIns="0" tIns="0" rIns="0" bIns="0" rtlCol="0"/>
          <a:lstStyle/>
          <a:p>
            <a:endParaRPr dirty="0"/>
          </a:p>
        </p:txBody>
      </p:sp>
      <p:sp>
        <p:nvSpPr>
          <p:cNvPr id="15" name="ZoneTexte 14">
            <a:extLst>
              <a:ext uri="{FF2B5EF4-FFF2-40B4-BE49-F238E27FC236}">
                <a16:creationId xmlns:a16="http://schemas.microsoft.com/office/drawing/2014/main" id="{5E0B1C20-6F58-014D-9901-269DAFA3F6D8}"/>
              </a:ext>
            </a:extLst>
          </p:cNvPr>
          <p:cNvSpPr txBox="1"/>
          <p:nvPr userDrawn="1"/>
        </p:nvSpPr>
        <p:spPr>
          <a:xfrm>
            <a:off x="4013200" y="177931"/>
            <a:ext cx="6121400" cy="215444"/>
          </a:xfrm>
          <a:prstGeom prst="rect">
            <a:avLst/>
          </a:prstGeom>
          <a:noFill/>
        </p:spPr>
        <p:txBody>
          <a:bodyPr wrap="square" rtlCol="0">
            <a:spAutoFit/>
          </a:bodyPr>
          <a:lstStyle/>
          <a:p>
            <a:pPr algn="r"/>
            <a:r>
              <a:rPr lang="fr-FR" sz="800" b="0" i="0" dirty="0">
                <a:solidFill>
                  <a:srgbClr val="000000"/>
                </a:solidFill>
                <a:latin typeface="Hellix" pitchFamily="2" charset="77"/>
              </a:rPr>
              <a:t>PLU de CONQUEYRAC – </a:t>
            </a:r>
            <a:r>
              <a:rPr lang="fr-FR" sz="800" b="1" i="1" dirty="0">
                <a:solidFill>
                  <a:srgbClr val="000000"/>
                </a:solidFill>
                <a:latin typeface="Hellix Thin" pitchFamily="2" charset="77"/>
              </a:rPr>
              <a:t>Mise en compatibilité du PLU – </a:t>
            </a:r>
            <a:r>
              <a:rPr lang="fr-FR" sz="800" b="0" i="1" dirty="0">
                <a:solidFill>
                  <a:srgbClr val="000000"/>
                </a:solidFill>
                <a:latin typeface="Hellix Thin" pitchFamily="2" charset="77"/>
              </a:rPr>
              <a:t>Corrections et compléments apportés aux pièces du PLU</a:t>
            </a:r>
          </a:p>
        </p:txBody>
      </p:sp>
      <p:pic>
        <p:nvPicPr>
          <p:cNvPr id="16" name="Image 15">
            <a:extLst>
              <a:ext uri="{FF2B5EF4-FFF2-40B4-BE49-F238E27FC236}">
                <a16:creationId xmlns:a16="http://schemas.microsoft.com/office/drawing/2014/main" id="{F7CC76C6-ACF9-8548-BE94-1A3C197A91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221" y="7092950"/>
            <a:ext cx="476181" cy="432000"/>
          </a:xfrm>
          <a:prstGeom prst="rect">
            <a:avLst/>
          </a:prstGeom>
        </p:spPr>
      </p:pic>
    </p:spTree>
    <p:extLst>
      <p:ext uri="{BB962C8B-B14F-4D97-AF65-F5344CB8AC3E}">
        <p14:creationId xmlns:p14="http://schemas.microsoft.com/office/powerpoint/2010/main" val="3586806271"/>
      </p:ext>
    </p:extLst>
  </p:cSld>
  <p:clrMapOvr>
    <a:masterClrMapping/>
  </p:clrMapOvr>
  <p:extLst>
    <p:ext uri="{DCECCB84-F9BA-43D5-87BE-67443E8EF086}">
      <p15:sldGuideLst xmlns:p15="http://schemas.microsoft.com/office/powerpoint/2012/main">
        <p15:guide id="1" orient="horz" pos="340">
          <p15:clr>
            <a:srgbClr val="FBAE40"/>
          </p15:clr>
        </p15:guide>
        <p15:guide id="2" pos="351">
          <p15:clr>
            <a:srgbClr val="FBAE40"/>
          </p15:clr>
        </p15:guide>
        <p15:guide id="3" pos="6384">
          <p15:clr>
            <a:srgbClr val="FBAE40"/>
          </p15:clr>
        </p15:guide>
        <p15:guide id="4" orient="horz" pos="4468">
          <p15:clr>
            <a:srgbClr val="FBAE40"/>
          </p15:clr>
        </p15:guide>
        <p15:guide id="5" pos="1689">
          <p15:clr>
            <a:srgbClr val="FBAE40"/>
          </p15:clr>
        </p15:guide>
        <p15:guide id="6" pos="1916">
          <p15:clr>
            <a:srgbClr val="FBAE40"/>
          </p15:clr>
        </p15:guide>
        <p15:guide id="8" pos="5046">
          <p15:clr>
            <a:srgbClr val="FBAE40"/>
          </p15:clr>
        </p15:guide>
        <p15:guide id="9" pos="4819">
          <p15:clr>
            <a:srgbClr val="FBAE40"/>
          </p15:clr>
        </p15:guide>
        <p15:guide id="11" pos="3254">
          <p15:clr>
            <a:srgbClr val="FBAE40"/>
          </p15:clr>
        </p15:guide>
        <p15:guide id="12" pos="34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impair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C4B59791-2DAB-CB4D-B67E-02907B9E7C0A}"/>
              </a:ext>
            </a:extLst>
          </p:cNvPr>
          <p:cNvSpPr>
            <a:spLocks/>
          </p:cNvSpPr>
          <p:nvPr userDrawn="1"/>
        </p:nvSpPr>
        <p:spPr bwMode="auto">
          <a:xfrm flipH="1">
            <a:off x="8047035" y="-842237"/>
            <a:ext cx="4165525" cy="2763973"/>
          </a:xfrm>
          <a:custGeom>
            <a:avLst/>
            <a:gdLst>
              <a:gd name="T0" fmla="*/ 0 w 229"/>
              <a:gd name="T1" fmla="*/ 152 h 152"/>
              <a:gd name="T2" fmla="*/ 24 w 229"/>
              <a:gd name="T3" fmla="*/ 137 h 152"/>
              <a:gd name="T4" fmla="*/ 63 w 229"/>
              <a:gd name="T5" fmla="*/ 103 h 152"/>
              <a:gd name="T6" fmla="*/ 111 w 229"/>
              <a:gd name="T7" fmla="*/ 75 h 152"/>
              <a:gd name="T8" fmla="*/ 206 w 229"/>
              <a:gd name="T9" fmla="*/ 39 h 152"/>
              <a:gd name="T10" fmla="*/ 229 w 229"/>
              <a:gd name="T11" fmla="*/ 0 h 152"/>
              <a:gd name="T12" fmla="*/ 0 w 229"/>
              <a:gd name="T13" fmla="*/ 0 h 152"/>
              <a:gd name="T14" fmla="*/ 0 w 229"/>
              <a:gd name="T15" fmla="*/ 15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52">
                <a:moveTo>
                  <a:pt x="0" y="152"/>
                </a:moveTo>
                <a:cubicBezTo>
                  <a:pt x="9" y="148"/>
                  <a:pt x="17" y="143"/>
                  <a:pt x="24" y="137"/>
                </a:cubicBezTo>
                <a:cubicBezTo>
                  <a:pt x="38" y="127"/>
                  <a:pt x="50" y="114"/>
                  <a:pt x="63" y="103"/>
                </a:cubicBezTo>
                <a:cubicBezTo>
                  <a:pt x="78" y="91"/>
                  <a:pt x="93" y="80"/>
                  <a:pt x="111" y="75"/>
                </a:cubicBezTo>
                <a:cubicBezTo>
                  <a:pt x="144" y="65"/>
                  <a:pt x="179" y="64"/>
                  <a:pt x="206" y="39"/>
                </a:cubicBezTo>
                <a:cubicBezTo>
                  <a:pt x="217" y="29"/>
                  <a:pt x="225" y="15"/>
                  <a:pt x="229" y="0"/>
                </a:cubicBezTo>
                <a:cubicBezTo>
                  <a:pt x="0" y="0"/>
                  <a:pt x="0" y="0"/>
                  <a:pt x="0" y="0"/>
                </a:cubicBezTo>
                <a:lnTo>
                  <a:pt x="0" y="152"/>
                </a:lnTo>
                <a:close/>
              </a:path>
            </a:pathLst>
          </a:custGeom>
          <a:solidFill>
            <a:srgbClr val="F49B2D"/>
          </a:solidFill>
          <a:ln>
            <a:noFill/>
          </a:ln>
        </p:spPr>
        <p:txBody>
          <a:bodyPr vert="horz" wrap="square" lIns="64653" tIns="32326" rIns="64653" bIns="32326" numCol="1" anchor="t" anchorCtr="0" compatLnSpc="1">
            <a:prstTxWarp prst="textNoShape">
              <a:avLst/>
            </a:prstTxWarp>
          </a:bodyPr>
          <a:lstStyle/>
          <a:p>
            <a:endParaRPr lang="fr-FR" sz="1273"/>
          </a:p>
        </p:txBody>
      </p:sp>
      <p:pic>
        <p:nvPicPr>
          <p:cNvPr id="10" name="Image 9">
            <a:extLst>
              <a:ext uri="{FF2B5EF4-FFF2-40B4-BE49-F238E27FC236}">
                <a16:creationId xmlns:a16="http://schemas.microsoft.com/office/drawing/2014/main" id="{5316B690-6238-5C43-A738-CCE235BCC6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59540" y="7092950"/>
            <a:ext cx="476181" cy="432000"/>
          </a:xfrm>
          <a:prstGeom prst="rect">
            <a:avLst/>
          </a:prstGeom>
        </p:spPr>
      </p:pic>
      <p:sp>
        <p:nvSpPr>
          <p:cNvPr id="12" name="object 8">
            <a:extLst>
              <a:ext uri="{FF2B5EF4-FFF2-40B4-BE49-F238E27FC236}">
                <a16:creationId xmlns:a16="http://schemas.microsoft.com/office/drawing/2014/main" id="{72EEDC11-97E9-2947-8EC9-1F6E612ED258}"/>
              </a:ext>
            </a:extLst>
          </p:cNvPr>
          <p:cNvSpPr/>
          <p:nvPr userDrawn="1"/>
        </p:nvSpPr>
        <p:spPr>
          <a:xfrm>
            <a:off x="-1440921" y="6231938"/>
            <a:ext cx="2881842" cy="2655474"/>
          </a:xfrm>
          <a:custGeom>
            <a:avLst/>
            <a:gdLst/>
            <a:ahLst/>
            <a:cxnLst/>
            <a:rect l="l" t="t" r="r" b="b"/>
            <a:pathLst>
              <a:path w="2101850" h="1936750">
                <a:moveTo>
                  <a:pt x="565567" y="0"/>
                </a:moveTo>
                <a:lnTo>
                  <a:pt x="496447" y="6780"/>
                </a:lnTo>
                <a:lnTo>
                  <a:pt x="429914" y="25529"/>
                </a:lnTo>
                <a:lnTo>
                  <a:pt x="366436" y="55242"/>
                </a:lnTo>
                <a:lnTo>
                  <a:pt x="306480" y="94912"/>
                </a:lnTo>
                <a:lnTo>
                  <a:pt x="250514" y="143536"/>
                </a:lnTo>
                <a:lnTo>
                  <a:pt x="199005" y="200106"/>
                </a:lnTo>
                <a:lnTo>
                  <a:pt x="175068" y="231057"/>
                </a:lnTo>
                <a:lnTo>
                  <a:pt x="152421" y="263618"/>
                </a:lnTo>
                <a:lnTo>
                  <a:pt x="131122" y="297663"/>
                </a:lnTo>
                <a:lnTo>
                  <a:pt x="111229" y="333066"/>
                </a:lnTo>
                <a:lnTo>
                  <a:pt x="92801" y="369702"/>
                </a:lnTo>
                <a:lnTo>
                  <a:pt x="75897" y="407445"/>
                </a:lnTo>
                <a:lnTo>
                  <a:pt x="60574" y="446170"/>
                </a:lnTo>
                <a:lnTo>
                  <a:pt x="46892" y="485750"/>
                </a:lnTo>
                <a:lnTo>
                  <a:pt x="34909" y="526060"/>
                </a:lnTo>
                <a:lnTo>
                  <a:pt x="24683" y="566974"/>
                </a:lnTo>
                <a:lnTo>
                  <a:pt x="16272" y="608367"/>
                </a:lnTo>
                <a:lnTo>
                  <a:pt x="9736" y="650113"/>
                </a:lnTo>
                <a:lnTo>
                  <a:pt x="5132" y="692086"/>
                </a:lnTo>
                <a:lnTo>
                  <a:pt x="2519" y="734161"/>
                </a:lnTo>
                <a:lnTo>
                  <a:pt x="1119" y="777990"/>
                </a:lnTo>
                <a:lnTo>
                  <a:pt x="261" y="822419"/>
                </a:lnTo>
                <a:lnTo>
                  <a:pt x="0" y="867343"/>
                </a:lnTo>
                <a:lnTo>
                  <a:pt x="388" y="912656"/>
                </a:lnTo>
                <a:lnTo>
                  <a:pt x="1481" y="958252"/>
                </a:lnTo>
                <a:lnTo>
                  <a:pt x="3334" y="1004027"/>
                </a:lnTo>
                <a:lnTo>
                  <a:pt x="6001" y="1049874"/>
                </a:lnTo>
                <a:lnTo>
                  <a:pt x="9536" y="1095687"/>
                </a:lnTo>
                <a:lnTo>
                  <a:pt x="13995" y="1141363"/>
                </a:lnTo>
                <a:lnTo>
                  <a:pt x="19431" y="1186793"/>
                </a:lnTo>
                <a:lnTo>
                  <a:pt x="25899" y="1231874"/>
                </a:lnTo>
                <a:lnTo>
                  <a:pt x="33454" y="1276500"/>
                </a:lnTo>
                <a:lnTo>
                  <a:pt x="42150" y="1320564"/>
                </a:lnTo>
                <a:lnTo>
                  <a:pt x="52041" y="1363962"/>
                </a:lnTo>
                <a:lnTo>
                  <a:pt x="63183" y="1406588"/>
                </a:lnTo>
                <a:lnTo>
                  <a:pt x="75630" y="1448337"/>
                </a:lnTo>
                <a:lnTo>
                  <a:pt x="89436" y="1489102"/>
                </a:lnTo>
                <a:lnTo>
                  <a:pt x="104656" y="1528778"/>
                </a:lnTo>
                <a:lnTo>
                  <a:pt x="121344" y="1567260"/>
                </a:lnTo>
                <a:lnTo>
                  <a:pt x="139556" y="1604442"/>
                </a:lnTo>
                <a:lnTo>
                  <a:pt x="159344" y="1640219"/>
                </a:lnTo>
                <a:lnTo>
                  <a:pt x="180765" y="1674485"/>
                </a:lnTo>
                <a:lnTo>
                  <a:pt x="203872" y="1707134"/>
                </a:lnTo>
                <a:lnTo>
                  <a:pt x="228720" y="1738061"/>
                </a:lnTo>
                <a:lnTo>
                  <a:pt x="255364" y="1767160"/>
                </a:lnTo>
                <a:lnTo>
                  <a:pt x="283857" y="1794326"/>
                </a:lnTo>
                <a:lnTo>
                  <a:pt x="314256" y="1819453"/>
                </a:lnTo>
                <a:lnTo>
                  <a:pt x="346613" y="1842435"/>
                </a:lnTo>
                <a:lnTo>
                  <a:pt x="380985" y="1863168"/>
                </a:lnTo>
                <a:lnTo>
                  <a:pt x="417424" y="1881546"/>
                </a:lnTo>
                <a:lnTo>
                  <a:pt x="455986" y="1897462"/>
                </a:lnTo>
                <a:lnTo>
                  <a:pt x="496726" y="1910811"/>
                </a:lnTo>
                <a:lnTo>
                  <a:pt x="539697" y="1921489"/>
                </a:lnTo>
                <a:lnTo>
                  <a:pt x="584955" y="1929388"/>
                </a:lnTo>
                <a:lnTo>
                  <a:pt x="632553" y="1934404"/>
                </a:lnTo>
                <a:lnTo>
                  <a:pt x="682547" y="1936432"/>
                </a:lnTo>
                <a:lnTo>
                  <a:pt x="734991" y="1935365"/>
                </a:lnTo>
                <a:lnTo>
                  <a:pt x="785759" y="1931355"/>
                </a:lnTo>
                <a:lnTo>
                  <a:pt x="835935" y="1924495"/>
                </a:lnTo>
                <a:lnTo>
                  <a:pt x="885536" y="1914981"/>
                </a:lnTo>
                <a:lnTo>
                  <a:pt x="934581" y="1903010"/>
                </a:lnTo>
                <a:lnTo>
                  <a:pt x="983089" y="1888777"/>
                </a:lnTo>
                <a:lnTo>
                  <a:pt x="1031077" y="1872480"/>
                </a:lnTo>
                <a:lnTo>
                  <a:pt x="1078565" y="1854314"/>
                </a:lnTo>
                <a:lnTo>
                  <a:pt x="1125571" y="1834477"/>
                </a:lnTo>
                <a:lnTo>
                  <a:pt x="1172112" y="1813164"/>
                </a:lnTo>
                <a:lnTo>
                  <a:pt x="1218209" y="1790572"/>
                </a:lnTo>
                <a:lnTo>
                  <a:pt x="1263878" y="1766897"/>
                </a:lnTo>
                <a:lnTo>
                  <a:pt x="1309138" y="1742336"/>
                </a:lnTo>
                <a:lnTo>
                  <a:pt x="1354009" y="1717085"/>
                </a:lnTo>
                <a:lnTo>
                  <a:pt x="1398507" y="1691341"/>
                </a:lnTo>
                <a:lnTo>
                  <a:pt x="1573153" y="1587359"/>
                </a:lnTo>
                <a:lnTo>
                  <a:pt x="1609127" y="1566799"/>
                </a:lnTo>
                <a:lnTo>
                  <a:pt x="1648023" y="1545671"/>
                </a:lnTo>
                <a:lnTo>
                  <a:pt x="1731731" y="1501016"/>
                </a:lnTo>
                <a:lnTo>
                  <a:pt x="1775115" y="1477138"/>
                </a:lnTo>
                <a:lnTo>
                  <a:pt x="1818569" y="1451994"/>
                </a:lnTo>
                <a:lnTo>
                  <a:pt x="1861378" y="1425409"/>
                </a:lnTo>
                <a:lnTo>
                  <a:pt x="1902830" y="1397208"/>
                </a:lnTo>
                <a:lnTo>
                  <a:pt x="1942212" y="1367216"/>
                </a:lnTo>
                <a:lnTo>
                  <a:pt x="1978810" y="1335258"/>
                </a:lnTo>
                <a:lnTo>
                  <a:pt x="2011910" y="1301159"/>
                </a:lnTo>
                <a:lnTo>
                  <a:pt x="2040800" y="1264745"/>
                </a:lnTo>
                <a:lnTo>
                  <a:pt x="2064766" y="1225841"/>
                </a:lnTo>
                <a:lnTo>
                  <a:pt x="2083094" y="1184271"/>
                </a:lnTo>
                <a:lnTo>
                  <a:pt x="2094979" y="1140205"/>
                </a:lnTo>
                <a:lnTo>
                  <a:pt x="2100925" y="1089754"/>
                </a:lnTo>
                <a:lnTo>
                  <a:pt x="2099568" y="1043268"/>
                </a:lnTo>
                <a:lnTo>
                  <a:pt x="2091572" y="1000239"/>
                </a:lnTo>
                <a:lnTo>
                  <a:pt x="2077512" y="960502"/>
                </a:lnTo>
                <a:lnTo>
                  <a:pt x="2057961" y="923891"/>
                </a:lnTo>
                <a:lnTo>
                  <a:pt x="2033490" y="890242"/>
                </a:lnTo>
                <a:lnTo>
                  <a:pt x="2004674" y="859388"/>
                </a:lnTo>
                <a:lnTo>
                  <a:pt x="1972085" y="831166"/>
                </a:lnTo>
                <a:lnTo>
                  <a:pt x="1936296" y="805410"/>
                </a:lnTo>
                <a:lnTo>
                  <a:pt x="1897879" y="781954"/>
                </a:lnTo>
                <a:lnTo>
                  <a:pt x="1857410" y="760633"/>
                </a:lnTo>
                <a:lnTo>
                  <a:pt x="1815458" y="741283"/>
                </a:lnTo>
                <a:lnTo>
                  <a:pt x="1772599" y="723737"/>
                </a:lnTo>
                <a:lnTo>
                  <a:pt x="1729405" y="707831"/>
                </a:lnTo>
                <a:lnTo>
                  <a:pt x="1686449" y="693400"/>
                </a:lnTo>
                <a:lnTo>
                  <a:pt x="1644303" y="680278"/>
                </a:lnTo>
                <a:lnTo>
                  <a:pt x="1603542" y="668300"/>
                </a:lnTo>
                <a:lnTo>
                  <a:pt x="1528462" y="647115"/>
                </a:lnTo>
                <a:lnTo>
                  <a:pt x="1477631" y="631010"/>
                </a:lnTo>
                <a:lnTo>
                  <a:pt x="1430263" y="612535"/>
                </a:lnTo>
                <a:lnTo>
                  <a:pt x="1386003" y="591827"/>
                </a:lnTo>
                <a:lnTo>
                  <a:pt x="1344502" y="569020"/>
                </a:lnTo>
                <a:lnTo>
                  <a:pt x="1305407" y="544249"/>
                </a:lnTo>
                <a:lnTo>
                  <a:pt x="1268367" y="517650"/>
                </a:lnTo>
                <a:lnTo>
                  <a:pt x="1233030" y="489358"/>
                </a:lnTo>
                <a:lnTo>
                  <a:pt x="1199044" y="459507"/>
                </a:lnTo>
                <a:lnTo>
                  <a:pt x="1166058" y="428233"/>
                </a:lnTo>
                <a:lnTo>
                  <a:pt x="1133720" y="395672"/>
                </a:lnTo>
                <a:lnTo>
                  <a:pt x="1101678" y="361957"/>
                </a:lnTo>
                <a:lnTo>
                  <a:pt x="1069581" y="327225"/>
                </a:lnTo>
                <a:lnTo>
                  <a:pt x="1003814" y="255248"/>
                </a:lnTo>
                <a:lnTo>
                  <a:pt x="969441" y="218273"/>
                </a:lnTo>
                <a:lnTo>
                  <a:pt x="933606" y="180822"/>
                </a:lnTo>
                <a:lnTo>
                  <a:pt x="896084" y="144561"/>
                </a:lnTo>
                <a:lnTo>
                  <a:pt x="858565" y="112676"/>
                </a:lnTo>
                <a:lnTo>
                  <a:pt x="821108" y="85039"/>
                </a:lnTo>
                <a:lnTo>
                  <a:pt x="783772" y="61526"/>
                </a:lnTo>
                <a:lnTo>
                  <a:pt x="746616" y="42011"/>
                </a:lnTo>
                <a:lnTo>
                  <a:pt x="709697" y="26367"/>
                </a:lnTo>
                <a:lnTo>
                  <a:pt x="673074" y="14470"/>
                </a:lnTo>
                <a:lnTo>
                  <a:pt x="600950" y="1412"/>
                </a:lnTo>
                <a:lnTo>
                  <a:pt x="565567" y="0"/>
                </a:lnTo>
                <a:close/>
              </a:path>
              <a:path w="2101850" h="1936750">
                <a:moveTo>
                  <a:pt x="2095072" y="1139862"/>
                </a:moveTo>
                <a:lnTo>
                  <a:pt x="2094979" y="1140205"/>
                </a:lnTo>
                <a:lnTo>
                  <a:pt x="2087106" y="1182491"/>
                </a:lnTo>
                <a:lnTo>
                  <a:pt x="2095072" y="1139862"/>
                </a:lnTo>
                <a:close/>
              </a:path>
              <a:path w="2101850" h="1936750">
                <a:moveTo>
                  <a:pt x="2095120" y="1139449"/>
                </a:moveTo>
                <a:lnTo>
                  <a:pt x="2094979" y="1140205"/>
                </a:lnTo>
                <a:lnTo>
                  <a:pt x="2095072" y="1139862"/>
                </a:lnTo>
                <a:lnTo>
                  <a:pt x="2095120" y="1139449"/>
                </a:lnTo>
                <a:close/>
              </a:path>
              <a:path w="2101850" h="1936750">
                <a:moveTo>
                  <a:pt x="2101259" y="1106483"/>
                </a:moveTo>
                <a:lnTo>
                  <a:pt x="2095120" y="1139449"/>
                </a:lnTo>
                <a:lnTo>
                  <a:pt x="2095072" y="1139862"/>
                </a:lnTo>
                <a:lnTo>
                  <a:pt x="2101259" y="1106483"/>
                </a:lnTo>
                <a:close/>
              </a:path>
            </a:pathLst>
          </a:custGeom>
          <a:solidFill>
            <a:srgbClr val="40002F"/>
          </a:solidFill>
        </p:spPr>
        <p:txBody>
          <a:bodyPr wrap="square" lIns="0" tIns="0" rIns="0" bIns="0" rtlCol="0"/>
          <a:lstStyle/>
          <a:p>
            <a:endParaRPr dirty="0"/>
          </a:p>
        </p:txBody>
      </p:sp>
      <p:sp>
        <p:nvSpPr>
          <p:cNvPr id="13" name="ZoneTexte 12">
            <a:extLst>
              <a:ext uri="{FF2B5EF4-FFF2-40B4-BE49-F238E27FC236}">
                <a16:creationId xmlns:a16="http://schemas.microsoft.com/office/drawing/2014/main" id="{C07DC1B7-5F9C-684A-BE8C-B01C17AFCD9A}"/>
              </a:ext>
            </a:extLst>
          </p:cNvPr>
          <p:cNvSpPr txBox="1"/>
          <p:nvPr userDrawn="1"/>
        </p:nvSpPr>
        <p:spPr>
          <a:xfrm>
            <a:off x="10159540" y="294797"/>
            <a:ext cx="532273" cy="246221"/>
          </a:xfrm>
          <a:prstGeom prst="rect">
            <a:avLst/>
          </a:prstGeom>
          <a:noFill/>
        </p:spPr>
        <p:txBody>
          <a:bodyPr wrap="square" rtlCol="0">
            <a:spAutoFit/>
          </a:bodyPr>
          <a:lstStyle/>
          <a:p>
            <a:pPr algn="ctr"/>
            <a:fld id="{8EC793A8-4F4D-704F-A517-614A5B9B3971}" type="slidenum">
              <a:rPr lang="fr-FR" sz="1000" b="0" i="0" smtClean="0">
                <a:solidFill>
                  <a:srgbClr val="FFFFFF"/>
                </a:solidFill>
                <a:latin typeface="Hellix" pitchFamily="2" charset="77"/>
              </a:rPr>
              <a:pPr algn="ctr"/>
              <a:t>‹N°›</a:t>
            </a:fld>
            <a:endParaRPr lang="fr-FR" sz="1000" b="0" i="0" dirty="0">
              <a:solidFill>
                <a:srgbClr val="FFFFFF"/>
              </a:solidFill>
              <a:latin typeface="Hellix" pitchFamily="2" charset="77"/>
            </a:endParaRPr>
          </a:p>
        </p:txBody>
      </p:sp>
      <p:sp>
        <p:nvSpPr>
          <p:cNvPr id="14" name="ZoneTexte 13">
            <a:extLst>
              <a:ext uri="{FF2B5EF4-FFF2-40B4-BE49-F238E27FC236}">
                <a16:creationId xmlns:a16="http://schemas.microsoft.com/office/drawing/2014/main" id="{EF95A36D-53A0-AD4E-836A-CDFF6A48E22E}"/>
              </a:ext>
            </a:extLst>
          </p:cNvPr>
          <p:cNvSpPr txBox="1"/>
          <p:nvPr userDrawn="1"/>
        </p:nvSpPr>
        <p:spPr>
          <a:xfrm>
            <a:off x="557213" y="177931"/>
            <a:ext cx="6121400" cy="215444"/>
          </a:xfrm>
          <a:prstGeom prst="rect">
            <a:avLst/>
          </a:prstGeom>
          <a:noFill/>
        </p:spPr>
        <p:txBody>
          <a:bodyPr wrap="square" rtlCol="0">
            <a:spAutoFit/>
          </a:bodyPr>
          <a:lstStyle/>
          <a:p>
            <a:pPr algn="l"/>
            <a:r>
              <a:rPr lang="fr-FR" sz="800" b="0" i="0" dirty="0">
                <a:solidFill>
                  <a:srgbClr val="000000"/>
                </a:solidFill>
                <a:latin typeface="Hellix" pitchFamily="2" charset="77"/>
              </a:rPr>
              <a:t>PLU de SAINT-PARGOIRE – </a:t>
            </a:r>
            <a:r>
              <a:rPr lang="fr-FR" sz="800" b="1" i="1" dirty="0">
                <a:solidFill>
                  <a:srgbClr val="000000"/>
                </a:solidFill>
                <a:latin typeface="Hellix Thin" pitchFamily="2" charset="77"/>
              </a:rPr>
              <a:t>Mise en compatibilité du PLU – </a:t>
            </a:r>
            <a:r>
              <a:rPr lang="fr-FR" sz="800" b="0" i="1" dirty="0">
                <a:solidFill>
                  <a:srgbClr val="000000"/>
                </a:solidFill>
                <a:latin typeface="Hellix Thin" pitchFamily="2" charset="77"/>
              </a:rPr>
              <a:t>Corrections et compléments apportés aux pièces du PLU</a:t>
            </a:r>
          </a:p>
        </p:txBody>
      </p:sp>
    </p:spTree>
    <p:extLst>
      <p:ext uri="{BB962C8B-B14F-4D97-AF65-F5344CB8AC3E}">
        <p14:creationId xmlns:p14="http://schemas.microsoft.com/office/powerpoint/2010/main" val="1935781391"/>
      </p:ext>
    </p:extLst>
  </p:cSld>
  <p:clrMapOvr>
    <a:masterClrMapping/>
  </p:clrMapOvr>
  <p:extLst>
    <p:ext uri="{DCECCB84-F9BA-43D5-87BE-67443E8EF086}">
      <p15:sldGuideLst xmlns:p15="http://schemas.microsoft.com/office/powerpoint/2012/main">
        <p15:guide id="1" orient="horz" pos="340">
          <p15:clr>
            <a:srgbClr val="FBAE40"/>
          </p15:clr>
        </p15:guide>
        <p15:guide id="2" pos="351">
          <p15:clr>
            <a:srgbClr val="FBAE40"/>
          </p15:clr>
        </p15:guide>
        <p15:guide id="3" pos="6384">
          <p15:clr>
            <a:srgbClr val="FBAE40"/>
          </p15:clr>
        </p15:guide>
        <p15:guide id="4" orient="horz" pos="4468">
          <p15:clr>
            <a:srgbClr val="FBAE40"/>
          </p15:clr>
        </p15:guide>
        <p15:guide id="5" pos="1689">
          <p15:clr>
            <a:srgbClr val="FBAE40"/>
          </p15:clr>
        </p15:guide>
        <p15:guide id="6" pos="1916">
          <p15:clr>
            <a:srgbClr val="FBAE40"/>
          </p15:clr>
        </p15:guide>
        <p15:guide id="8" pos="5046">
          <p15:clr>
            <a:srgbClr val="FBAE40"/>
          </p15:clr>
        </p15:guide>
        <p15:guide id="9" pos="4819">
          <p15:clr>
            <a:srgbClr val="FBAE40"/>
          </p15:clr>
        </p15:guide>
        <p15:guide id="11" pos="3254">
          <p15:clr>
            <a:srgbClr val="FBAE40"/>
          </p15:clr>
        </p15:guide>
        <p15:guide id="12" pos="34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laire_impaire">
    <p:spTree>
      <p:nvGrpSpPr>
        <p:cNvPr id="1" name=""/>
        <p:cNvGrpSpPr/>
        <p:nvPr/>
      </p:nvGrpSpPr>
      <p:grpSpPr>
        <a:xfrm>
          <a:off x="0" y="0"/>
          <a:ext cx="0" cy="0"/>
          <a:chOff x="0" y="0"/>
          <a:chExt cx="0" cy="0"/>
        </a:xfrm>
      </p:grpSpPr>
      <p:sp>
        <p:nvSpPr>
          <p:cNvPr id="10" name="Freeform 12">
            <a:extLst>
              <a:ext uri="{FF2B5EF4-FFF2-40B4-BE49-F238E27FC236}">
                <a16:creationId xmlns:a16="http://schemas.microsoft.com/office/drawing/2014/main" id="{D7FF0EA9-CD7D-2544-937E-870DAAECAF75}"/>
              </a:ext>
            </a:extLst>
          </p:cNvPr>
          <p:cNvSpPr>
            <a:spLocks/>
          </p:cNvSpPr>
          <p:nvPr userDrawn="1"/>
        </p:nvSpPr>
        <p:spPr bwMode="auto">
          <a:xfrm>
            <a:off x="0" y="0"/>
            <a:ext cx="10691813" cy="6177562"/>
          </a:xfrm>
          <a:custGeom>
            <a:avLst/>
            <a:gdLst>
              <a:gd name="T0" fmla="*/ 437 w 437"/>
              <a:gd name="T1" fmla="*/ 0 h 248"/>
              <a:gd name="T2" fmla="*/ 0 w 437"/>
              <a:gd name="T3" fmla="*/ 0 h 248"/>
              <a:gd name="T4" fmla="*/ 0 w 437"/>
              <a:gd name="T5" fmla="*/ 243 h 248"/>
              <a:gd name="T6" fmla="*/ 155 w 437"/>
              <a:gd name="T7" fmla="*/ 232 h 248"/>
              <a:gd name="T8" fmla="*/ 290 w 437"/>
              <a:gd name="T9" fmla="*/ 181 h 248"/>
              <a:gd name="T10" fmla="*/ 434 w 437"/>
              <a:gd name="T11" fmla="*/ 105 h 248"/>
              <a:gd name="T12" fmla="*/ 437 w 437"/>
              <a:gd name="T13" fmla="*/ 105 h 248"/>
              <a:gd name="T14" fmla="*/ 437 w 437"/>
              <a:gd name="T15" fmla="*/ 0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7" h="248">
                <a:moveTo>
                  <a:pt x="437" y="0"/>
                </a:moveTo>
                <a:cubicBezTo>
                  <a:pt x="0" y="0"/>
                  <a:pt x="0" y="0"/>
                  <a:pt x="0" y="0"/>
                </a:cubicBezTo>
                <a:cubicBezTo>
                  <a:pt x="0" y="243"/>
                  <a:pt x="0" y="243"/>
                  <a:pt x="0" y="243"/>
                </a:cubicBezTo>
                <a:cubicBezTo>
                  <a:pt x="45" y="248"/>
                  <a:pt x="97" y="245"/>
                  <a:pt x="155" y="232"/>
                </a:cubicBezTo>
                <a:cubicBezTo>
                  <a:pt x="207" y="220"/>
                  <a:pt x="251" y="203"/>
                  <a:pt x="290" y="181"/>
                </a:cubicBezTo>
                <a:cubicBezTo>
                  <a:pt x="290" y="181"/>
                  <a:pt x="393" y="109"/>
                  <a:pt x="434" y="105"/>
                </a:cubicBezTo>
                <a:cubicBezTo>
                  <a:pt x="435" y="105"/>
                  <a:pt x="436" y="105"/>
                  <a:pt x="437" y="105"/>
                </a:cubicBezTo>
                <a:lnTo>
                  <a:pt x="437" y="0"/>
                </a:lnTo>
                <a:close/>
              </a:path>
            </a:pathLst>
          </a:custGeom>
          <a:solidFill>
            <a:srgbClr val="ECECEC"/>
          </a:solidFill>
          <a:ln>
            <a:noFill/>
          </a:ln>
        </p:spPr>
        <p:txBody>
          <a:bodyPr vert="horz" wrap="square" lIns="91440" tIns="45720" rIns="91440" bIns="45720" numCol="1" anchor="t" anchorCtr="0" compatLnSpc="1">
            <a:prstTxWarp prst="textNoShape">
              <a:avLst/>
            </a:prstTxWarp>
          </a:bodyPr>
          <a:lstStyle/>
          <a:p>
            <a:endParaRPr lang="fr-FR"/>
          </a:p>
        </p:txBody>
      </p:sp>
      <p:pic>
        <p:nvPicPr>
          <p:cNvPr id="11" name="Image 10" descr="Une image contenant invertébré, euryalina, champignon, blanc&#10;&#10;Description générée automatiquement">
            <a:extLst>
              <a:ext uri="{FF2B5EF4-FFF2-40B4-BE49-F238E27FC236}">
                <a16:creationId xmlns:a16="http://schemas.microsoft.com/office/drawing/2014/main" id="{AFA8AE16-E1CB-144B-AA55-15EC7996FB38}"/>
              </a:ext>
            </a:extLst>
          </p:cNvPr>
          <p:cNvPicPr>
            <a:picLocks noChangeAspect="1"/>
          </p:cNvPicPr>
          <p:nvPr userDrawn="1"/>
        </p:nvPicPr>
        <p:blipFill>
          <a:blip r:embed="rId2" cstate="screen">
            <a:alphaModFix amt="67000"/>
            <a:extLst>
              <a:ext uri="{28A0092B-C50C-407E-A947-70E740481C1C}">
                <a14:useLocalDpi xmlns:a14="http://schemas.microsoft.com/office/drawing/2010/main"/>
              </a:ext>
            </a:extLst>
          </a:blip>
          <a:stretch>
            <a:fillRect/>
          </a:stretch>
        </p:blipFill>
        <p:spPr>
          <a:xfrm>
            <a:off x="-16751462" y="-345444"/>
            <a:ext cx="29338126" cy="8250562"/>
          </a:xfrm>
          <a:prstGeom prst="rect">
            <a:avLst/>
          </a:prstGeom>
        </p:spPr>
      </p:pic>
      <p:pic>
        <p:nvPicPr>
          <p:cNvPr id="3" name="Image 2">
            <a:extLst>
              <a:ext uri="{FF2B5EF4-FFF2-40B4-BE49-F238E27FC236}">
                <a16:creationId xmlns:a16="http://schemas.microsoft.com/office/drawing/2014/main" id="{E3C44ACD-A9F3-4F40-8071-72C1AA054D1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59540" y="7092950"/>
            <a:ext cx="476181" cy="432000"/>
          </a:xfrm>
          <a:prstGeom prst="rect">
            <a:avLst/>
          </a:prstGeom>
        </p:spPr>
      </p:pic>
      <p:sp>
        <p:nvSpPr>
          <p:cNvPr id="7" name="ZoneTexte 6">
            <a:extLst>
              <a:ext uri="{FF2B5EF4-FFF2-40B4-BE49-F238E27FC236}">
                <a16:creationId xmlns:a16="http://schemas.microsoft.com/office/drawing/2014/main" id="{7CF565D5-5F4A-A140-A840-D5BC44E1B335}"/>
              </a:ext>
            </a:extLst>
          </p:cNvPr>
          <p:cNvSpPr txBox="1"/>
          <p:nvPr userDrawn="1"/>
        </p:nvSpPr>
        <p:spPr>
          <a:xfrm>
            <a:off x="10159540" y="294797"/>
            <a:ext cx="532273" cy="246221"/>
          </a:xfrm>
          <a:prstGeom prst="rect">
            <a:avLst/>
          </a:prstGeom>
          <a:noFill/>
        </p:spPr>
        <p:txBody>
          <a:bodyPr wrap="square" rtlCol="0">
            <a:spAutoFit/>
          </a:bodyPr>
          <a:lstStyle/>
          <a:p>
            <a:pPr algn="ctr"/>
            <a:fld id="{8EC793A8-4F4D-704F-A517-614A5B9B3971}" type="slidenum">
              <a:rPr lang="fr-FR" sz="1000" b="0" i="0" smtClean="0">
                <a:solidFill>
                  <a:srgbClr val="000000"/>
                </a:solidFill>
                <a:latin typeface="Hellix" pitchFamily="2" charset="77"/>
              </a:rPr>
              <a:pPr algn="ctr"/>
              <a:t>‹N°›</a:t>
            </a:fld>
            <a:endParaRPr lang="fr-FR" sz="1000" b="0" i="0" dirty="0">
              <a:solidFill>
                <a:srgbClr val="000000"/>
              </a:solidFill>
              <a:latin typeface="Hellix" pitchFamily="2" charset="77"/>
            </a:endParaRPr>
          </a:p>
        </p:txBody>
      </p:sp>
      <p:sp>
        <p:nvSpPr>
          <p:cNvPr id="9" name="ZoneTexte 8">
            <a:extLst>
              <a:ext uri="{FF2B5EF4-FFF2-40B4-BE49-F238E27FC236}">
                <a16:creationId xmlns:a16="http://schemas.microsoft.com/office/drawing/2014/main" id="{5A92794C-CEE8-9044-A535-C5F0EB80879D}"/>
              </a:ext>
            </a:extLst>
          </p:cNvPr>
          <p:cNvSpPr txBox="1"/>
          <p:nvPr userDrawn="1"/>
        </p:nvSpPr>
        <p:spPr>
          <a:xfrm>
            <a:off x="557213" y="230659"/>
            <a:ext cx="6121400" cy="215444"/>
          </a:xfrm>
          <a:prstGeom prst="rect">
            <a:avLst/>
          </a:prstGeom>
          <a:noFill/>
        </p:spPr>
        <p:txBody>
          <a:bodyPr wrap="square" rtlCol="0">
            <a:spAutoFit/>
          </a:bodyPr>
          <a:lstStyle/>
          <a:p>
            <a:r>
              <a:rPr lang="fr-FR" sz="800" b="0" i="0" dirty="0">
                <a:solidFill>
                  <a:srgbClr val="000000"/>
                </a:solidFill>
                <a:latin typeface="Hellix" pitchFamily="2" charset="77"/>
              </a:rPr>
              <a:t>PLU de CLERMONT-L’HÉRAULT – </a:t>
            </a:r>
            <a:r>
              <a:rPr lang="fr-FR" sz="800" b="0" i="1" dirty="0">
                <a:solidFill>
                  <a:srgbClr val="000000"/>
                </a:solidFill>
                <a:latin typeface="Hellix Thin" pitchFamily="2" charset="77"/>
              </a:rPr>
              <a:t>Notice de présentation de la modification simplifiée n°1</a:t>
            </a:r>
          </a:p>
        </p:txBody>
      </p:sp>
    </p:spTree>
    <p:extLst>
      <p:ext uri="{BB962C8B-B14F-4D97-AF65-F5344CB8AC3E}">
        <p14:creationId xmlns:p14="http://schemas.microsoft.com/office/powerpoint/2010/main" val="3059855781"/>
      </p:ext>
    </p:extLst>
  </p:cSld>
  <p:clrMapOvr>
    <a:masterClrMapping/>
  </p:clrMapOvr>
  <p:extLst>
    <p:ext uri="{DCECCB84-F9BA-43D5-87BE-67443E8EF086}">
      <p15:sldGuideLst xmlns:p15="http://schemas.microsoft.com/office/powerpoint/2012/main">
        <p15:guide id="1" orient="horz" pos="340">
          <p15:clr>
            <a:srgbClr val="FBAE40"/>
          </p15:clr>
        </p15:guide>
        <p15:guide id="2" pos="351">
          <p15:clr>
            <a:srgbClr val="FBAE40"/>
          </p15:clr>
        </p15:guide>
        <p15:guide id="3" pos="6384">
          <p15:clr>
            <a:srgbClr val="FBAE40"/>
          </p15:clr>
        </p15:guide>
        <p15:guide id="4" orient="horz" pos="4468">
          <p15:clr>
            <a:srgbClr val="FBAE40"/>
          </p15:clr>
        </p15:guide>
        <p15:guide id="5" pos="1689">
          <p15:clr>
            <a:srgbClr val="FBAE40"/>
          </p15:clr>
        </p15:guide>
        <p15:guide id="6" pos="1916">
          <p15:clr>
            <a:srgbClr val="FBAE40"/>
          </p15:clr>
        </p15:guide>
        <p15:guide id="8" pos="5046">
          <p15:clr>
            <a:srgbClr val="FBAE40"/>
          </p15:clr>
        </p15:guide>
        <p15:guide id="9" pos="4819">
          <p15:clr>
            <a:srgbClr val="FBAE40"/>
          </p15:clr>
        </p15:guide>
        <p15:guide id="11" pos="3254">
          <p15:clr>
            <a:srgbClr val="FBAE40"/>
          </p15:clr>
        </p15:guide>
        <p15:guide id="12" pos="3481">
          <p15:clr>
            <a:srgbClr val="FBAE40"/>
          </p15:clr>
        </p15:guide>
        <p15:guide id="13" orient="horz" pos="2381">
          <p15:clr>
            <a:srgbClr val="FBAE40"/>
          </p15:clr>
        </p15:guide>
        <p15:guide id="14" pos="336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40"/>
            <a:ext cx="9622632" cy="1259946"/>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534591" y="1763928"/>
            <a:ext cx="9622632" cy="4989036"/>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534591" y="7006700"/>
            <a:ext cx="2494756" cy="402483"/>
          </a:xfrm>
          <a:prstGeom prst="rect">
            <a:avLst/>
          </a:prstGeom>
        </p:spPr>
        <p:txBody>
          <a:bodyPr/>
          <a:lstStyle/>
          <a:p>
            <a:fld id="{0C1ED4AB-071C-234E-825A-03FAEDCD14F5}" type="datetime1">
              <a:rPr lang="fr-FR" smtClean="0"/>
              <a:pPr/>
              <a:t>12/09/2025</a:t>
            </a:fld>
            <a:endParaRPr lang="fr-FR"/>
          </a:p>
        </p:txBody>
      </p:sp>
      <p:sp>
        <p:nvSpPr>
          <p:cNvPr id="5" name="Espace réservé du pied de page 4"/>
          <p:cNvSpPr>
            <a:spLocks noGrp="1"/>
          </p:cNvSpPr>
          <p:nvPr>
            <p:ph type="ftr" sz="quarter" idx="11"/>
          </p:nvPr>
        </p:nvSpPr>
        <p:spPr>
          <a:xfrm>
            <a:off x="3653038" y="7006700"/>
            <a:ext cx="3385741" cy="40248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662466" y="7006700"/>
            <a:ext cx="2494756" cy="402483"/>
          </a:xfrm>
          <a:prstGeom prst="rect">
            <a:avLst/>
          </a:prstGeom>
        </p:spPr>
        <p:txBody>
          <a:bodyPr/>
          <a:lstStyle/>
          <a:p>
            <a:fld id="{0E5C91E4-3A7C-FB4C-BA6B-9D4316D492D5}" type="slidenum">
              <a:rPr lang="fr-FR" smtClean="0"/>
              <a:pPr/>
              <a:t>‹N°›</a:t>
            </a:fld>
            <a:endParaRPr lang="fr-FR"/>
          </a:p>
        </p:txBody>
      </p:sp>
    </p:spTree>
    <p:extLst>
      <p:ext uri="{BB962C8B-B14F-4D97-AF65-F5344CB8AC3E}">
        <p14:creationId xmlns:p14="http://schemas.microsoft.com/office/powerpoint/2010/main" val="23058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F2672502-298F-454D-A7EF-6D4B8A3317C0}"/>
              </a:ext>
            </a:extLst>
          </p:cNvPr>
          <p:cNvSpPr>
            <a:spLocks noGrp="1"/>
          </p:cNvSpPr>
          <p:nvPr>
            <p:ph type="sldNum" sz="quarter" idx="10"/>
          </p:nvPr>
        </p:nvSpPr>
        <p:spPr>
          <a:solidFill>
            <a:schemeClr val="accent2"/>
          </a:solidFill>
        </p:spPr>
        <p:txBody>
          <a:bodyPr/>
          <a:lstStyle>
            <a:lvl1pPr>
              <a:defRPr/>
            </a:lvl1pPr>
          </a:lstStyle>
          <a:p>
            <a:endParaRPr lang="fr-FR" altLang="fr-FR" dirty="0"/>
          </a:p>
          <a:p>
            <a:endParaRPr lang="fr-FR" altLang="fr-FR" dirty="0"/>
          </a:p>
          <a:p>
            <a:endParaRPr lang="fr-FR" altLang="fr-FR" dirty="0"/>
          </a:p>
          <a:p>
            <a:endParaRPr lang="fr-FR" altLang="fr-FR" dirty="0"/>
          </a:p>
          <a:p>
            <a:endParaRPr lang="fr-FR" altLang="fr-FR" dirty="0"/>
          </a:p>
        </p:txBody>
      </p:sp>
    </p:spTree>
    <p:extLst>
      <p:ext uri="{BB962C8B-B14F-4D97-AF65-F5344CB8AC3E}">
        <p14:creationId xmlns:p14="http://schemas.microsoft.com/office/powerpoint/2010/main" val="374073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39598"/>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92" r:id="rId3"/>
    <p:sldLayoutId id="2147483672" r:id="rId4"/>
    <p:sldLayoutId id="2147483686" r:id="rId5"/>
    <p:sldLayoutId id="2147483687" r:id="rId6"/>
    <p:sldLayoutId id="2147483684" r:id="rId7"/>
    <p:sldLayoutId id="2147483688" r:id="rId8"/>
    <p:sldLayoutId id="2147483690" r:id="rId9"/>
    <p:sldLayoutId id="2147483691" r:id="rId10"/>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7A31C604-AED1-EC46-93D9-D16A506C10F0}"/>
              </a:ext>
            </a:extLst>
          </p:cNvPr>
          <p:cNvSpPr txBox="1"/>
          <p:nvPr/>
        </p:nvSpPr>
        <p:spPr>
          <a:xfrm>
            <a:off x="625009" y="2988168"/>
            <a:ext cx="5813130" cy="584775"/>
          </a:xfrm>
          <a:prstGeom prst="rect">
            <a:avLst/>
          </a:prstGeom>
          <a:noFill/>
        </p:spPr>
        <p:txBody>
          <a:bodyPr wrap="none" rtlCol="0">
            <a:spAutoFit/>
          </a:bodyPr>
          <a:lstStyle/>
          <a:p>
            <a:r>
              <a:rPr lang="fr-FR" spc="-5" dirty="0">
                <a:solidFill>
                  <a:srgbClr val="40002F"/>
                </a:solidFill>
                <a:latin typeface="Hellix"/>
                <a:cs typeface="Hellix"/>
              </a:rPr>
              <a:t>Pièce n°2 : Mise en compatibilité du PLU</a:t>
            </a:r>
          </a:p>
          <a:p>
            <a:r>
              <a:rPr lang="fr-FR" sz="1400" i="1" spc="-5" dirty="0">
                <a:solidFill>
                  <a:srgbClr val="40002F"/>
                </a:solidFill>
                <a:latin typeface="Hellix"/>
              </a:rPr>
              <a:t>Pièce n°2.3 – Corrections et compléments apportés aux pièces du PLU</a:t>
            </a:r>
            <a:endParaRPr lang="fr-FR" sz="1400" i="1" dirty="0">
              <a:solidFill>
                <a:srgbClr val="40002F"/>
              </a:solidFill>
              <a:latin typeface="Hellix" pitchFamily="2" charset="77"/>
            </a:endParaRPr>
          </a:p>
        </p:txBody>
      </p:sp>
      <p:sp>
        <p:nvSpPr>
          <p:cNvPr id="2" name="ZoneTexte 1">
            <a:extLst>
              <a:ext uri="{FF2B5EF4-FFF2-40B4-BE49-F238E27FC236}">
                <a16:creationId xmlns:a16="http://schemas.microsoft.com/office/drawing/2014/main" id="{4B18A87E-BED3-2969-1D5B-9EB5C7A4037D}"/>
              </a:ext>
            </a:extLst>
          </p:cNvPr>
          <p:cNvSpPr txBox="1"/>
          <p:nvPr/>
        </p:nvSpPr>
        <p:spPr>
          <a:xfrm>
            <a:off x="7181850" y="5751576"/>
            <a:ext cx="1856232" cy="307777"/>
          </a:xfrm>
          <a:prstGeom prst="rect">
            <a:avLst/>
          </a:prstGeom>
          <a:noFill/>
        </p:spPr>
        <p:txBody>
          <a:bodyPr wrap="square" rtlCol="0">
            <a:spAutoFit/>
          </a:bodyPr>
          <a:lstStyle/>
          <a:p>
            <a:r>
              <a:rPr lang="fr-FR" sz="1400" dirty="0">
                <a:solidFill>
                  <a:srgbClr val="FF0000"/>
                </a:solidFill>
              </a:rPr>
              <a:t>10 septembre 2025</a:t>
            </a:r>
          </a:p>
        </p:txBody>
      </p:sp>
    </p:spTree>
    <p:extLst>
      <p:ext uri="{BB962C8B-B14F-4D97-AF65-F5344CB8AC3E}">
        <p14:creationId xmlns:p14="http://schemas.microsoft.com/office/powerpoint/2010/main" val="3188226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74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15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F5CF813-27FC-5F4F-8F42-85732B1CB1F3}"/>
              </a:ext>
            </a:extLst>
          </p:cNvPr>
          <p:cNvPicPr>
            <a:picLocks noChangeAspect="1"/>
          </p:cNvPicPr>
          <p:nvPr/>
        </p:nvPicPr>
        <p:blipFill>
          <a:blip r:embed="rId2"/>
          <a:stretch>
            <a:fillRect/>
          </a:stretch>
        </p:blipFill>
        <p:spPr>
          <a:xfrm>
            <a:off x="557213" y="541418"/>
            <a:ext cx="5221289" cy="521552"/>
          </a:xfrm>
          <a:prstGeom prst="rect">
            <a:avLst/>
          </a:prstGeom>
        </p:spPr>
      </p:pic>
      <p:sp>
        <p:nvSpPr>
          <p:cNvPr id="7" name="ZoneTexte 6">
            <a:extLst>
              <a:ext uri="{FF2B5EF4-FFF2-40B4-BE49-F238E27FC236}">
                <a16:creationId xmlns:a16="http://schemas.microsoft.com/office/drawing/2014/main" id="{BDDCC6E8-9195-8C4B-A140-04331519F98F}"/>
              </a:ext>
            </a:extLst>
          </p:cNvPr>
          <p:cNvSpPr txBox="1"/>
          <p:nvPr/>
        </p:nvSpPr>
        <p:spPr>
          <a:xfrm>
            <a:off x="557212" y="1533731"/>
            <a:ext cx="4608513" cy="1723549"/>
          </a:xfrm>
          <a:prstGeom prst="rect">
            <a:avLst/>
          </a:prstGeom>
          <a:noFill/>
        </p:spPr>
        <p:txBody>
          <a:bodyPr wrap="square" rtlCol="0">
            <a:spAutoFit/>
          </a:bodyPr>
          <a:lstStyle/>
          <a:p>
            <a:pPr>
              <a:spcAft>
                <a:spcPts val="600"/>
              </a:spcAft>
            </a:pPr>
            <a:r>
              <a:rPr lang="fr-FR" sz="1200" b="1" dirty="0">
                <a:solidFill>
                  <a:srgbClr val="3B3838"/>
                </a:solidFill>
                <a:latin typeface="Hellix" pitchFamily="2" charset="77"/>
              </a:rPr>
              <a:t>Liste des pièces du PLU</a:t>
            </a:r>
          </a:p>
          <a:p>
            <a:pPr>
              <a:spcAft>
                <a:spcPts val="600"/>
              </a:spcAft>
            </a:pPr>
            <a:r>
              <a:rPr lang="fr-FR" sz="1200" b="1" spc="35" dirty="0">
                <a:solidFill>
                  <a:srgbClr val="3B3838"/>
                </a:solidFill>
                <a:latin typeface="Hellix" pitchFamily="2" charset="77"/>
              </a:rPr>
              <a:t>1. Adaptation du règlement graphique</a:t>
            </a:r>
          </a:p>
          <a:p>
            <a:pPr marL="317500" lvl="1">
              <a:spcAft>
                <a:spcPts val="600"/>
              </a:spcAft>
            </a:pPr>
            <a:r>
              <a:rPr lang="fr-FR" sz="1000" dirty="0">
                <a:solidFill>
                  <a:srgbClr val="3B3838"/>
                </a:solidFill>
                <a:latin typeface="Hellix" pitchFamily="2" charset="77"/>
              </a:rPr>
              <a:t>2.1 Adaptation de la zone </a:t>
            </a:r>
            <a:r>
              <a:rPr lang="fr-FR" sz="1000" dirty="0" err="1">
                <a:solidFill>
                  <a:srgbClr val="3B3838"/>
                </a:solidFill>
                <a:latin typeface="Hellix" pitchFamily="2" charset="77"/>
              </a:rPr>
              <a:t>Npv</a:t>
            </a:r>
            <a:endParaRPr lang="fr-FR" sz="1000" dirty="0">
              <a:solidFill>
                <a:srgbClr val="3B3838"/>
              </a:solidFill>
              <a:latin typeface="Hellix" pitchFamily="2" charset="77"/>
            </a:endParaRPr>
          </a:p>
          <a:p>
            <a:pPr marL="317500" lvl="1">
              <a:spcAft>
                <a:spcPts val="600"/>
              </a:spcAft>
            </a:pPr>
            <a:r>
              <a:rPr lang="fr-FR" sz="1000" dirty="0">
                <a:solidFill>
                  <a:srgbClr val="3B3838"/>
                </a:solidFill>
                <a:latin typeface="Hellix" pitchFamily="2" charset="77"/>
              </a:rPr>
              <a:t>2.2 Tableau des surfaces à jour</a:t>
            </a:r>
          </a:p>
          <a:p>
            <a:pPr marL="317500" lvl="1">
              <a:spcAft>
                <a:spcPts val="600"/>
              </a:spcAft>
            </a:pPr>
            <a:r>
              <a:rPr lang="fr-FR" sz="1000" dirty="0">
                <a:solidFill>
                  <a:srgbClr val="3B3838"/>
                </a:solidFill>
                <a:latin typeface="Hellix" pitchFamily="2" charset="77"/>
              </a:rPr>
              <a:t>2.3 Intégration de prescriptions </a:t>
            </a:r>
          </a:p>
          <a:p>
            <a:pPr marL="0" lvl="1" indent="-370092">
              <a:spcAft>
                <a:spcPts val="600"/>
              </a:spcAft>
            </a:pPr>
            <a:r>
              <a:rPr lang="fr-FR" sz="1200" b="1" spc="35" dirty="0">
                <a:solidFill>
                  <a:srgbClr val="3B3838"/>
                </a:solidFill>
                <a:latin typeface="Hellix" pitchFamily="2" charset="77"/>
              </a:rPr>
              <a:t>2. Complément et adaptation du règlement écrit</a:t>
            </a:r>
          </a:p>
          <a:p>
            <a:pPr marL="317500" lvl="1" indent="-1588">
              <a:spcAft>
                <a:spcPts val="600"/>
              </a:spcAft>
            </a:pPr>
            <a:r>
              <a:rPr lang="fr-FR" sz="1000" dirty="0">
                <a:solidFill>
                  <a:srgbClr val="3B3838"/>
                </a:solidFill>
                <a:latin typeface="Hellix" pitchFamily="2" charset="77"/>
              </a:rPr>
              <a:t>2.1 Adaptation du règlement de la zone </a:t>
            </a:r>
            <a:r>
              <a:rPr lang="fr-FR" sz="1000" dirty="0" err="1">
                <a:solidFill>
                  <a:srgbClr val="3B3838"/>
                </a:solidFill>
                <a:latin typeface="Hellix" pitchFamily="2" charset="77"/>
              </a:rPr>
              <a:t>Npv</a:t>
            </a:r>
            <a:endParaRPr lang="fr-FR" sz="1000" dirty="0">
              <a:solidFill>
                <a:srgbClr val="3B3838"/>
              </a:solidFill>
              <a:latin typeface="Hellix" pitchFamily="2" charset="77"/>
            </a:endParaRPr>
          </a:p>
        </p:txBody>
      </p:sp>
      <p:sp>
        <p:nvSpPr>
          <p:cNvPr id="8" name="ZoneTexte 7">
            <a:extLst>
              <a:ext uri="{FF2B5EF4-FFF2-40B4-BE49-F238E27FC236}">
                <a16:creationId xmlns:a16="http://schemas.microsoft.com/office/drawing/2014/main" id="{C94A23D9-DCE6-9D49-8C2F-1A6C8F563557}"/>
              </a:ext>
            </a:extLst>
          </p:cNvPr>
          <p:cNvSpPr txBox="1"/>
          <p:nvPr/>
        </p:nvSpPr>
        <p:spPr>
          <a:xfrm>
            <a:off x="557216" y="539750"/>
            <a:ext cx="4608510" cy="523220"/>
          </a:xfrm>
          <a:prstGeom prst="rect">
            <a:avLst/>
          </a:prstGeom>
          <a:noFill/>
        </p:spPr>
        <p:txBody>
          <a:bodyPr wrap="square" rtlCol="0">
            <a:spAutoFit/>
          </a:bodyPr>
          <a:lstStyle/>
          <a:p>
            <a:r>
              <a:rPr lang="fr-FR" sz="2800" b="1" spc="35" dirty="0">
                <a:solidFill>
                  <a:srgbClr val="410032"/>
                </a:solidFill>
                <a:latin typeface="Hellix" pitchFamily="2" charset="77"/>
              </a:rPr>
              <a:t>SOMMAIRE</a:t>
            </a:r>
            <a:endParaRPr lang="fr-FR" sz="2800" b="1" dirty="0">
              <a:latin typeface="Hellix" pitchFamily="2" charset="77"/>
            </a:endParaRPr>
          </a:p>
        </p:txBody>
      </p:sp>
      <p:sp>
        <p:nvSpPr>
          <p:cNvPr id="9" name="ZoneTexte 8">
            <a:extLst>
              <a:ext uri="{FF2B5EF4-FFF2-40B4-BE49-F238E27FC236}">
                <a16:creationId xmlns:a16="http://schemas.microsoft.com/office/drawing/2014/main" id="{D01AD9F2-7470-B94E-97C4-7D7CC5BAC1A2}"/>
              </a:ext>
            </a:extLst>
          </p:cNvPr>
          <p:cNvSpPr txBox="1"/>
          <p:nvPr/>
        </p:nvSpPr>
        <p:spPr>
          <a:xfrm>
            <a:off x="5165725" y="1533731"/>
            <a:ext cx="612777" cy="1954381"/>
          </a:xfrm>
          <a:prstGeom prst="rect">
            <a:avLst/>
          </a:prstGeom>
          <a:noFill/>
        </p:spPr>
        <p:txBody>
          <a:bodyPr wrap="square" rtlCol="0">
            <a:spAutoFit/>
          </a:bodyPr>
          <a:lstStyle/>
          <a:p>
            <a:pPr marL="15875" algn="r">
              <a:spcAft>
                <a:spcPts val="600"/>
              </a:spcAft>
            </a:pPr>
            <a:r>
              <a:rPr lang="fr-FR" sz="1200" b="1" spc="35" dirty="0">
                <a:solidFill>
                  <a:srgbClr val="3B3838"/>
                </a:solidFill>
                <a:latin typeface="Hellix" pitchFamily="2" charset="77"/>
              </a:rPr>
              <a:t>5</a:t>
            </a:r>
          </a:p>
          <a:p>
            <a:pPr marL="15875" lvl="1" algn="r">
              <a:spcAft>
                <a:spcPts val="600"/>
              </a:spcAft>
            </a:pPr>
            <a:r>
              <a:rPr lang="fr-FR" sz="1200" b="1" spc="35" dirty="0">
                <a:solidFill>
                  <a:srgbClr val="3B3838"/>
                </a:solidFill>
                <a:latin typeface="Hellix" pitchFamily="2" charset="77"/>
              </a:rPr>
              <a:t>6</a:t>
            </a:r>
          </a:p>
          <a:p>
            <a:pPr marL="15875" lvl="1" algn="r">
              <a:spcAft>
                <a:spcPts val="600"/>
              </a:spcAft>
            </a:pPr>
            <a:r>
              <a:rPr lang="fr-FR" sz="1000" dirty="0">
                <a:solidFill>
                  <a:srgbClr val="3B3838"/>
                </a:solidFill>
                <a:latin typeface="Hellix" pitchFamily="2" charset="77"/>
              </a:rPr>
              <a:t>6</a:t>
            </a:r>
          </a:p>
          <a:p>
            <a:pPr marL="15875" lvl="1" algn="r">
              <a:spcAft>
                <a:spcPts val="600"/>
              </a:spcAft>
            </a:pPr>
            <a:r>
              <a:rPr lang="fr-FR" sz="1000" dirty="0">
                <a:solidFill>
                  <a:srgbClr val="3B3838"/>
                </a:solidFill>
                <a:latin typeface="Hellix" pitchFamily="2" charset="77"/>
              </a:rPr>
              <a:t>7</a:t>
            </a:r>
          </a:p>
          <a:p>
            <a:pPr marL="15875" lvl="1" algn="r">
              <a:spcAft>
                <a:spcPts val="600"/>
              </a:spcAft>
            </a:pPr>
            <a:r>
              <a:rPr lang="fr-FR" sz="1000" dirty="0">
                <a:solidFill>
                  <a:srgbClr val="3B3838"/>
                </a:solidFill>
                <a:latin typeface="Hellix" pitchFamily="2" charset="77"/>
              </a:rPr>
              <a:t>7</a:t>
            </a:r>
          </a:p>
          <a:p>
            <a:pPr marL="15875" algn="r">
              <a:spcAft>
                <a:spcPts val="600"/>
              </a:spcAft>
            </a:pPr>
            <a:r>
              <a:rPr lang="fr-FR" sz="1200" b="1" dirty="0">
                <a:solidFill>
                  <a:srgbClr val="3B3838"/>
                </a:solidFill>
                <a:latin typeface="Hellix" pitchFamily="2" charset="77"/>
              </a:rPr>
              <a:t>8</a:t>
            </a:r>
          </a:p>
          <a:p>
            <a:pPr marL="15875" lvl="1" algn="r">
              <a:spcAft>
                <a:spcPts val="600"/>
              </a:spcAft>
            </a:pPr>
            <a:r>
              <a:rPr lang="fr-FR" sz="1000" dirty="0">
                <a:solidFill>
                  <a:srgbClr val="3B3838"/>
                </a:solidFill>
                <a:latin typeface="Hellix" pitchFamily="2" charset="77"/>
              </a:rPr>
              <a:t>8</a:t>
            </a:r>
          </a:p>
          <a:p>
            <a:pPr marL="15875" lvl="1" algn="r">
              <a:spcAft>
                <a:spcPts val="600"/>
              </a:spcAft>
            </a:pPr>
            <a:endParaRPr lang="fr-FR" sz="1000" dirty="0">
              <a:solidFill>
                <a:srgbClr val="3B3838"/>
              </a:solidFill>
              <a:latin typeface="Hellix" pitchFamily="2" charset="77"/>
            </a:endParaRPr>
          </a:p>
        </p:txBody>
      </p:sp>
    </p:spTree>
    <p:extLst>
      <p:ext uri="{BB962C8B-B14F-4D97-AF65-F5344CB8AC3E}">
        <p14:creationId xmlns:p14="http://schemas.microsoft.com/office/powerpoint/2010/main" val="355366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55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9">
            <a:extLst>
              <a:ext uri="{FF2B5EF4-FFF2-40B4-BE49-F238E27FC236}">
                <a16:creationId xmlns:a16="http://schemas.microsoft.com/office/drawing/2014/main" id="{6A774268-B8F3-CC48-B99F-989D5BF22F0B}"/>
              </a:ext>
            </a:extLst>
          </p:cNvPr>
          <p:cNvSpPr txBox="1">
            <a:spLocks noChangeArrowheads="1"/>
          </p:cNvSpPr>
          <p:nvPr/>
        </p:nvSpPr>
        <p:spPr bwMode="auto">
          <a:xfrm>
            <a:off x="5526088" y="541626"/>
            <a:ext cx="4608512" cy="2637260"/>
          </a:xfrm>
          <a:prstGeom prst="rect">
            <a:avLst/>
          </a:prstGeom>
          <a:noFill/>
          <a:ln w="9525">
            <a:noFill/>
            <a:miter lim="800000"/>
            <a:headEnd/>
            <a:tailEnd/>
          </a:ln>
        </p:spPr>
        <p:txBody>
          <a:bodyPr wrap="square">
            <a:spAutoFit/>
          </a:bodyPr>
          <a:lstStyle/>
          <a:p>
            <a:pPr marL="0" lvl="1">
              <a:spcBef>
                <a:spcPts val="600"/>
              </a:spcBef>
              <a:spcAft>
                <a:spcPts val="600"/>
              </a:spcAft>
            </a:pPr>
            <a:r>
              <a:rPr lang="fr-FR" sz="2000" b="1" dirty="0">
                <a:solidFill>
                  <a:srgbClr val="40002F"/>
                </a:solidFill>
                <a:latin typeface="Hellix" pitchFamily="2" charset="77"/>
              </a:rPr>
              <a:t>Listes des pièces du PLU</a:t>
            </a:r>
          </a:p>
          <a:p>
            <a:pPr marL="10280" lvl="1" algn="just">
              <a:spcBef>
                <a:spcPts val="600"/>
              </a:spcBef>
              <a:spcAft>
                <a:spcPts val="600"/>
              </a:spcAft>
              <a:defRPr/>
            </a:pPr>
            <a:r>
              <a:rPr lang="fr-FR" sz="900" dirty="0">
                <a:solidFill>
                  <a:srgbClr val="3B3838"/>
                </a:solidFill>
                <a:latin typeface="Hellix" pitchFamily="2" charset="77"/>
                <a:cs typeface="Gill Sans Light" panose="020B0302020104020203" pitchFamily="34" charset="-79"/>
              </a:rPr>
              <a:t>Dans le cadre de la procédure de DP/mise en compatibilité, voici la liste des pièces qui sont mises en compatibilité et celles qui ne le sont pas :</a:t>
            </a:r>
          </a:p>
          <a:p>
            <a:pPr marL="387226" lvl="1" indent="-183333" algn="just">
              <a:spcAft>
                <a:spcPts val="600"/>
              </a:spcAft>
              <a:buFont typeface="Wingdings" pitchFamily="2" charset="2"/>
              <a:buChar char="§"/>
              <a:defRPr/>
            </a:pPr>
            <a:r>
              <a:rPr lang="fr-FR" sz="900" dirty="0">
                <a:solidFill>
                  <a:srgbClr val="3B3838"/>
                </a:solidFill>
                <a:latin typeface="Hellix" pitchFamily="2" charset="77"/>
                <a:cs typeface="Gill Sans Light" panose="020B0302020104020203" pitchFamily="34" charset="-79"/>
              </a:rPr>
              <a:t>Rapport de présentation : </a:t>
            </a:r>
            <a:r>
              <a:rPr lang="fr-FR" sz="900" b="1" dirty="0">
                <a:solidFill>
                  <a:srgbClr val="3B3838"/>
                </a:solidFill>
                <a:latin typeface="Hellix" pitchFamily="2" charset="77"/>
                <a:cs typeface="Gill Sans Light" panose="020B0302020104020203" pitchFamily="34" charset="-79"/>
              </a:rPr>
              <a:t>pièce complétée</a:t>
            </a:r>
          </a:p>
          <a:p>
            <a:pPr marL="387226" lvl="1" indent="-183333" algn="just">
              <a:spcAft>
                <a:spcPts val="600"/>
              </a:spcAft>
              <a:buFont typeface="Wingdings" pitchFamily="2" charset="2"/>
              <a:buChar char="§"/>
              <a:defRPr/>
            </a:pPr>
            <a:r>
              <a:rPr lang="fr-FR" sz="900" dirty="0">
                <a:solidFill>
                  <a:srgbClr val="3B3838"/>
                </a:solidFill>
                <a:latin typeface="Hellix" pitchFamily="2" charset="77"/>
                <a:cs typeface="Gill Sans Light" panose="020B0302020104020203" pitchFamily="34" charset="-79"/>
              </a:rPr>
              <a:t>PADD : pièce non modifiée</a:t>
            </a:r>
          </a:p>
          <a:p>
            <a:pPr marL="387226" lvl="1" indent="-183333" algn="just">
              <a:spcAft>
                <a:spcPts val="600"/>
              </a:spcAft>
              <a:buFont typeface="Wingdings" pitchFamily="2" charset="2"/>
              <a:buChar char="§"/>
              <a:defRPr/>
            </a:pPr>
            <a:r>
              <a:rPr lang="fr-FR" sz="900" dirty="0">
                <a:solidFill>
                  <a:srgbClr val="3B3838"/>
                </a:solidFill>
                <a:latin typeface="Hellix" pitchFamily="2" charset="77"/>
                <a:cs typeface="Gill Sans Light" panose="020B0302020104020203" pitchFamily="34" charset="-79"/>
              </a:rPr>
              <a:t>Dossier OAP : pièce non modifiée</a:t>
            </a:r>
          </a:p>
          <a:p>
            <a:pPr marL="387226" lvl="1" indent="-183333" algn="just">
              <a:spcAft>
                <a:spcPts val="600"/>
              </a:spcAft>
              <a:buFont typeface="Wingdings" pitchFamily="2" charset="2"/>
              <a:buChar char="§"/>
              <a:defRPr/>
            </a:pPr>
            <a:r>
              <a:rPr lang="fr-FR" sz="900" dirty="0">
                <a:solidFill>
                  <a:srgbClr val="3B3838"/>
                </a:solidFill>
                <a:latin typeface="Hellix" pitchFamily="2" charset="77"/>
                <a:cs typeface="Gill Sans Light" panose="020B0302020104020203" pitchFamily="34" charset="-79"/>
              </a:rPr>
              <a:t>Règlement : </a:t>
            </a:r>
            <a:r>
              <a:rPr lang="fr-FR" sz="900" b="1" dirty="0">
                <a:solidFill>
                  <a:srgbClr val="3B3838"/>
                </a:solidFill>
                <a:latin typeface="Hellix" pitchFamily="2" charset="77"/>
                <a:cs typeface="Gill Sans Light" panose="020B0302020104020203" pitchFamily="34" charset="-79"/>
              </a:rPr>
              <a:t>mis en compatibilité</a:t>
            </a:r>
          </a:p>
          <a:p>
            <a:pPr marL="387226" lvl="1" indent="-183333" algn="just">
              <a:spcAft>
                <a:spcPts val="600"/>
              </a:spcAft>
              <a:buFont typeface="Wingdings" pitchFamily="2" charset="2"/>
              <a:buChar char="§"/>
              <a:defRPr/>
            </a:pPr>
            <a:r>
              <a:rPr lang="fr-FR" sz="900" dirty="0">
                <a:solidFill>
                  <a:srgbClr val="3B3838"/>
                </a:solidFill>
                <a:latin typeface="Hellix" pitchFamily="2" charset="77"/>
                <a:cs typeface="Gill Sans Light" panose="020B0302020104020203" pitchFamily="34" charset="-79"/>
              </a:rPr>
              <a:t>Plan de zonage : </a:t>
            </a:r>
            <a:r>
              <a:rPr lang="fr-FR" sz="900" b="1" dirty="0">
                <a:solidFill>
                  <a:srgbClr val="3B3838"/>
                </a:solidFill>
                <a:latin typeface="Hellix" pitchFamily="2" charset="77"/>
                <a:cs typeface="Gill Sans Light" panose="020B0302020104020203" pitchFamily="34" charset="-79"/>
              </a:rPr>
              <a:t>mis en compatibilité</a:t>
            </a:r>
          </a:p>
          <a:p>
            <a:pPr marL="387226" lvl="1" indent="-183333" algn="just">
              <a:spcAft>
                <a:spcPts val="600"/>
              </a:spcAft>
              <a:buFont typeface="Wingdings" pitchFamily="2" charset="2"/>
              <a:buChar char="§"/>
              <a:defRPr/>
            </a:pPr>
            <a:r>
              <a:rPr lang="fr-FR" sz="900" dirty="0">
                <a:solidFill>
                  <a:srgbClr val="3B3838"/>
                </a:solidFill>
                <a:latin typeface="Hellix" pitchFamily="2" charset="77"/>
                <a:cs typeface="Gill Sans Light" panose="020B0302020104020203" pitchFamily="34" charset="-79"/>
              </a:rPr>
              <a:t>Liste des emplacements réservés : pièce non modifiée</a:t>
            </a:r>
          </a:p>
          <a:p>
            <a:pPr marL="387226" lvl="1" indent="-183333" algn="just">
              <a:spcAft>
                <a:spcPts val="600"/>
              </a:spcAft>
              <a:buFont typeface="Wingdings" pitchFamily="2" charset="2"/>
              <a:buChar char="§"/>
              <a:defRPr/>
            </a:pPr>
            <a:r>
              <a:rPr lang="fr-FR" sz="900" dirty="0">
                <a:solidFill>
                  <a:srgbClr val="3B3838"/>
                </a:solidFill>
                <a:latin typeface="Hellix" pitchFamily="2" charset="77"/>
                <a:cs typeface="Gill Sans Light" panose="020B0302020104020203" pitchFamily="34" charset="-79"/>
              </a:rPr>
              <a:t>Plan des servitudes : pièce non modifiée</a:t>
            </a:r>
          </a:p>
          <a:p>
            <a:pPr marL="387226" lvl="1" indent="-183333" algn="just">
              <a:spcAft>
                <a:spcPts val="600"/>
              </a:spcAft>
              <a:buFont typeface="Wingdings" pitchFamily="2" charset="2"/>
              <a:buChar char="§"/>
              <a:defRPr/>
            </a:pPr>
            <a:r>
              <a:rPr lang="fr-FR" sz="900" dirty="0">
                <a:solidFill>
                  <a:srgbClr val="3B3838"/>
                </a:solidFill>
                <a:latin typeface="Hellix" pitchFamily="2" charset="77"/>
                <a:cs typeface="Gill Sans Light" panose="020B0302020104020203" pitchFamily="34" charset="-79"/>
              </a:rPr>
              <a:t>Annexes : pièce non modifiée</a:t>
            </a:r>
          </a:p>
        </p:txBody>
      </p:sp>
    </p:spTree>
    <p:extLst>
      <p:ext uri="{BB962C8B-B14F-4D97-AF65-F5344CB8AC3E}">
        <p14:creationId xmlns:p14="http://schemas.microsoft.com/office/powerpoint/2010/main" val="328302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E01808A6-4CAA-C6DE-EF5B-D5CFB4C4AB14}"/>
              </a:ext>
            </a:extLst>
          </p:cNvPr>
          <p:cNvPicPr>
            <a:picLocks noChangeAspect="1"/>
          </p:cNvPicPr>
          <p:nvPr/>
        </p:nvPicPr>
        <p:blipFill rotWithShape="1">
          <a:blip r:embed="rId2"/>
          <a:srcRect l="10954" t="10982" r="16396" b="19417"/>
          <a:stretch/>
        </p:blipFill>
        <p:spPr>
          <a:xfrm>
            <a:off x="5528809" y="2574680"/>
            <a:ext cx="4617574" cy="4326080"/>
          </a:xfrm>
          <a:prstGeom prst="rect">
            <a:avLst/>
          </a:prstGeom>
        </p:spPr>
      </p:pic>
      <p:pic>
        <p:nvPicPr>
          <p:cNvPr id="9" name="Image 8">
            <a:extLst>
              <a:ext uri="{FF2B5EF4-FFF2-40B4-BE49-F238E27FC236}">
                <a16:creationId xmlns:a16="http://schemas.microsoft.com/office/drawing/2014/main" id="{9B383110-BC03-EA1C-89CB-1A0B9DF00028}"/>
              </a:ext>
            </a:extLst>
          </p:cNvPr>
          <p:cNvPicPr>
            <a:picLocks noChangeAspect="1"/>
          </p:cNvPicPr>
          <p:nvPr/>
        </p:nvPicPr>
        <p:blipFill>
          <a:blip r:embed="rId3"/>
          <a:stretch>
            <a:fillRect/>
          </a:stretch>
        </p:blipFill>
        <p:spPr>
          <a:xfrm>
            <a:off x="558131" y="2576973"/>
            <a:ext cx="4617574" cy="4341951"/>
          </a:xfrm>
          <a:prstGeom prst="rect">
            <a:avLst/>
          </a:prstGeom>
        </p:spPr>
      </p:pic>
      <p:sp>
        <p:nvSpPr>
          <p:cNvPr id="23553" name="ZoneTexte 9"/>
          <p:cNvSpPr txBox="1">
            <a:spLocks noChangeArrowheads="1"/>
          </p:cNvSpPr>
          <p:nvPr/>
        </p:nvSpPr>
        <p:spPr bwMode="auto">
          <a:xfrm>
            <a:off x="566178" y="544655"/>
            <a:ext cx="4599547" cy="1792798"/>
          </a:xfrm>
          <a:prstGeom prst="rect">
            <a:avLst/>
          </a:prstGeom>
          <a:noFill/>
          <a:ln w="9525">
            <a:noFill/>
            <a:miter lim="800000"/>
            <a:headEnd/>
            <a:tailEnd/>
          </a:ln>
        </p:spPr>
        <p:txBody>
          <a:bodyPr wrap="square">
            <a:spAutoFit/>
          </a:bodyPr>
          <a:lstStyle/>
          <a:p>
            <a:pPr marL="0" lvl="1">
              <a:spcBef>
                <a:spcPts val="600"/>
              </a:spcBef>
              <a:spcAft>
                <a:spcPts val="600"/>
              </a:spcAft>
            </a:pPr>
            <a:r>
              <a:rPr lang="fr-FR" sz="2000" b="1" dirty="0">
                <a:solidFill>
                  <a:srgbClr val="40002F"/>
                </a:solidFill>
                <a:latin typeface="Hellix" pitchFamily="2" charset="77"/>
              </a:rPr>
              <a:t>1. Adaptation du règlement graphique</a:t>
            </a:r>
          </a:p>
          <a:p>
            <a:pPr marL="0" lvl="1">
              <a:spcBef>
                <a:spcPts val="600"/>
              </a:spcBef>
              <a:spcAft>
                <a:spcPts val="600"/>
              </a:spcAft>
            </a:pPr>
            <a:r>
              <a:rPr lang="fr-FR" sz="1400" dirty="0">
                <a:solidFill>
                  <a:srgbClr val="F49B2D"/>
                </a:solidFill>
                <a:latin typeface="Hellix" pitchFamily="2" charset="77"/>
              </a:rPr>
              <a:t>1.1 Adaptation de la zone </a:t>
            </a:r>
            <a:r>
              <a:rPr lang="fr-FR" sz="1400" dirty="0" err="1">
                <a:solidFill>
                  <a:srgbClr val="F49B2D"/>
                </a:solidFill>
                <a:latin typeface="Hellix" pitchFamily="2" charset="77"/>
              </a:rPr>
              <a:t>Npv</a:t>
            </a:r>
            <a:endParaRPr lang="fr-FR" sz="1400" dirty="0">
              <a:solidFill>
                <a:srgbClr val="F49B2D"/>
              </a:solidFill>
              <a:latin typeface="Hellix" pitchFamily="2" charset="77"/>
            </a:endParaRPr>
          </a:p>
          <a:p>
            <a:pPr marL="0" lvl="1">
              <a:spcBef>
                <a:spcPts val="600"/>
              </a:spcBef>
              <a:spcAft>
                <a:spcPts val="600"/>
              </a:spcAft>
            </a:pPr>
            <a:r>
              <a:rPr lang="fr-FR" sz="1050" b="1" dirty="0">
                <a:solidFill>
                  <a:srgbClr val="40002F"/>
                </a:solidFill>
                <a:latin typeface="Hellix" pitchFamily="2" charset="77"/>
              </a:rPr>
              <a:t>1.1.1 Corrections et compléments apportés</a:t>
            </a:r>
          </a:p>
          <a:p>
            <a:pPr marL="10280" lvl="1" algn="just">
              <a:spcBef>
                <a:spcPts val="600"/>
              </a:spcBef>
              <a:spcAft>
                <a:spcPts val="600"/>
              </a:spcAft>
            </a:pPr>
            <a:r>
              <a:rPr lang="fr-FR" sz="900" dirty="0">
                <a:solidFill>
                  <a:srgbClr val="3B3838"/>
                </a:solidFill>
                <a:latin typeface="Hellix" pitchFamily="2" charset="77"/>
                <a:cs typeface="Gill Sans Light" panose="020B0302020104020203" pitchFamily="34" charset="-79"/>
              </a:rPr>
              <a:t>Le projet prend place sur le lieu dit « La Rouquette ». Ce secteur est actuellement classé en zone N dans le PLU en vigueur. Il sera reclassé en zone </a:t>
            </a:r>
            <a:r>
              <a:rPr lang="fr-FR" sz="900" dirty="0" err="1">
                <a:solidFill>
                  <a:srgbClr val="3B3838"/>
                </a:solidFill>
                <a:latin typeface="Hellix" pitchFamily="2" charset="77"/>
                <a:cs typeface="Gill Sans Light" panose="020B0302020104020203" pitchFamily="34" charset="-79"/>
              </a:rPr>
              <a:t>Npv</a:t>
            </a:r>
            <a:r>
              <a:rPr lang="fr-FR" sz="900" dirty="0">
                <a:solidFill>
                  <a:srgbClr val="3B3838"/>
                </a:solidFill>
                <a:latin typeface="Hellix" pitchFamily="2" charset="77"/>
                <a:cs typeface="Gill Sans Light" panose="020B0302020104020203" pitchFamily="34" charset="-79"/>
              </a:rPr>
              <a:t>. La zone </a:t>
            </a:r>
            <a:r>
              <a:rPr lang="fr-FR" sz="900" dirty="0" err="1">
                <a:solidFill>
                  <a:srgbClr val="3B3838"/>
                </a:solidFill>
                <a:latin typeface="Hellix" pitchFamily="2" charset="77"/>
                <a:cs typeface="Gill Sans Light" panose="020B0302020104020203" pitchFamily="34" charset="-79"/>
              </a:rPr>
              <a:t>Npv</a:t>
            </a:r>
            <a:r>
              <a:rPr lang="fr-FR" sz="900" dirty="0">
                <a:solidFill>
                  <a:srgbClr val="3B3838"/>
                </a:solidFill>
                <a:latin typeface="Hellix" pitchFamily="2" charset="77"/>
                <a:cs typeface="Gill Sans Light" panose="020B0302020104020203" pitchFamily="34" charset="-79"/>
              </a:rPr>
              <a:t> correspondra uniquement à l’emprise du parc photovoltaïque clôturé et ses pistes externes. </a:t>
            </a:r>
          </a:p>
        </p:txBody>
      </p:sp>
      <p:sp>
        <p:nvSpPr>
          <p:cNvPr id="4" name="ZoneTexte 3">
            <a:extLst>
              <a:ext uri="{FF2B5EF4-FFF2-40B4-BE49-F238E27FC236}">
                <a16:creationId xmlns:a16="http://schemas.microsoft.com/office/drawing/2014/main" id="{829DDA5A-1264-BF4C-A72C-0C6C37391F02}"/>
              </a:ext>
            </a:extLst>
          </p:cNvPr>
          <p:cNvSpPr txBox="1"/>
          <p:nvPr/>
        </p:nvSpPr>
        <p:spPr>
          <a:xfrm>
            <a:off x="557571" y="2574680"/>
            <a:ext cx="1296000" cy="216000"/>
          </a:xfrm>
          <a:prstGeom prst="rect">
            <a:avLst/>
          </a:prstGeom>
          <a:solidFill>
            <a:srgbClr val="ECECEC"/>
          </a:solidFill>
          <a:ln>
            <a:solidFill>
              <a:srgbClr val="40002F"/>
            </a:solidFill>
          </a:ln>
        </p:spPr>
        <p:txBody>
          <a:bodyPr wrap="square" rtlCol="0">
            <a:spAutoFit/>
          </a:bodyPr>
          <a:lstStyle>
            <a:defPPr>
              <a:defRPr lang="en-US"/>
            </a:defPPr>
            <a:lvl1pPr>
              <a:defRPr sz="900" i="1">
                <a:solidFill>
                  <a:srgbClr val="40002F"/>
                </a:solidFill>
                <a:latin typeface="Hellix" pitchFamily="2" charset="77"/>
                <a:cs typeface="Gill Sans"/>
              </a:defRPr>
            </a:lvl1pPr>
          </a:lstStyle>
          <a:p>
            <a:r>
              <a:rPr lang="fr-FR" dirty="0"/>
              <a:t>PLU en vigueur</a:t>
            </a:r>
          </a:p>
        </p:txBody>
      </p:sp>
      <p:sp>
        <p:nvSpPr>
          <p:cNvPr id="6" name="ZoneTexte 5">
            <a:extLst>
              <a:ext uri="{FF2B5EF4-FFF2-40B4-BE49-F238E27FC236}">
                <a16:creationId xmlns:a16="http://schemas.microsoft.com/office/drawing/2014/main" id="{8F50DEDE-BDE3-1D46-9D92-A94AA5E106EA}"/>
              </a:ext>
            </a:extLst>
          </p:cNvPr>
          <p:cNvSpPr txBox="1"/>
          <p:nvPr/>
        </p:nvSpPr>
        <p:spPr>
          <a:xfrm>
            <a:off x="5528809" y="2574680"/>
            <a:ext cx="1296000" cy="216000"/>
          </a:xfrm>
          <a:prstGeom prst="rect">
            <a:avLst/>
          </a:prstGeom>
          <a:solidFill>
            <a:srgbClr val="ECECEC"/>
          </a:solidFill>
          <a:ln>
            <a:solidFill>
              <a:srgbClr val="40002F"/>
            </a:solidFill>
          </a:ln>
        </p:spPr>
        <p:txBody>
          <a:bodyPr wrap="square" rtlCol="0">
            <a:spAutoFit/>
          </a:bodyPr>
          <a:lstStyle/>
          <a:p>
            <a:r>
              <a:rPr lang="fr-FR" sz="900" i="1" dirty="0">
                <a:solidFill>
                  <a:srgbClr val="40002F"/>
                </a:solidFill>
                <a:latin typeface="Hellix" pitchFamily="2" charset="77"/>
                <a:cs typeface="Gill Sans"/>
              </a:rPr>
              <a:t>Mise en compatibilité</a:t>
            </a:r>
          </a:p>
        </p:txBody>
      </p:sp>
      <p:sp>
        <p:nvSpPr>
          <p:cNvPr id="10" name="ZoneTexte 9">
            <a:extLst>
              <a:ext uri="{FF2B5EF4-FFF2-40B4-BE49-F238E27FC236}">
                <a16:creationId xmlns:a16="http://schemas.microsoft.com/office/drawing/2014/main" id="{CF44AA96-7C26-F54F-BB71-AE9E6AF921F6}"/>
              </a:ext>
            </a:extLst>
          </p:cNvPr>
          <p:cNvSpPr txBox="1"/>
          <p:nvPr/>
        </p:nvSpPr>
        <p:spPr>
          <a:xfrm>
            <a:off x="566178" y="6918924"/>
            <a:ext cx="3836140" cy="192191"/>
          </a:xfrm>
          <a:prstGeom prst="rect">
            <a:avLst/>
          </a:prstGeom>
          <a:noFill/>
        </p:spPr>
        <p:txBody>
          <a:bodyPr wrap="square" lIns="68411" tIns="34206" rIns="68411" bIns="34206" rtlCol="0">
            <a:spAutoFit/>
          </a:bodyPr>
          <a:lstStyle>
            <a:defPPr>
              <a:defRPr lang="en-US"/>
            </a:defPPr>
            <a:lvl1pPr algn="just">
              <a:defRPr sz="800" i="1">
                <a:solidFill>
                  <a:srgbClr val="000000"/>
                </a:solidFill>
                <a:latin typeface="Hellix Thin" pitchFamily="2" charset="77"/>
              </a:defRPr>
            </a:lvl1pPr>
          </a:lstStyle>
          <a:p>
            <a:r>
              <a:rPr lang="fr-FR" dirty="0"/>
              <a:t>Source :  Urban Projects</a:t>
            </a:r>
          </a:p>
        </p:txBody>
      </p:sp>
      <p:sp>
        <p:nvSpPr>
          <p:cNvPr id="11" name="ZoneTexte 10">
            <a:extLst>
              <a:ext uri="{FF2B5EF4-FFF2-40B4-BE49-F238E27FC236}">
                <a16:creationId xmlns:a16="http://schemas.microsoft.com/office/drawing/2014/main" id="{6FF9EB91-016A-4C4B-9696-19AE3AF975FE}"/>
              </a:ext>
            </a:extLst>
          </p:cNvPr>
          <p:cNvSpPr txBox="1"/>
          <p:nvPr/>
        </p:nvSpPr>
        <p:spPr>
          <a:xfrm>
            <a:off x="5537870" y="6900759"/>
            <a:ext cx="3836140" cy="192191"/>
          </a:xfrm>
          <a:prstGeom prst="rect">
            <a:avLst/>
          </a:prstGeom>
          <a:noFill/>
        </p:spPr>
        <p:txBody>
          <a:bodyPr wrap="square" lIns="68411" tIns="34206" rIns="68411" bIns="34206" rtlCol="0">
            <a:spAutoFit/>
          </a:bodyPr>
          <a:lstStyle>
            <a:defPPr>
              <a:defRPr lang="en-US"/>
            </a:defPPr>
            <a:lvl1pPr algn="just">
              <a:defRPr sz="800" i="1">
                <a:solidFill>
                  <a:srgbClr val="000000"/>
                </a:solidFill>
                <a:latin typeface="Hellix Thin" pitchFamily="2" charset="77"/>
              </a:defRPr>
            </a:lvl1pPr>
          </a:lstStyle>
          <a:p>
            <a:r>
              <a:rPr lang="fr-FR" dirty="0"/>
              <a:t>Source :  Urban Projects</a:t>
            </a:r>
          </a:p>
        </p:txBody>
      </p:sp>
      <p:sp>
        <p:nvSpPr>
          <p:cNvPr id="8" name="ZoneTexte 7">
            <a:extLst>
              <a:ext uri="{FF2B5EF4-FFF2-40B4-BE49-F238E27FC236}">
                <a16:creationId xmlns:a16="http://schemas.microsoft.com/office/drawing/2014/main" id="{C2BDD410-DB5F-9BF8-0DDE-FEC46859CF8C}"/>
              </a:ext>
            </a:extLst>
          </p:cNvPr>
          <p:cNvSpPr txBox="1"/>
          <p:nvPr/>
        </p:nvSpPr>
        <p:spPr>
          <a:xfrm>
            <a:off x="5537870" y="544655"/>
            <a:ext cx="4596730" cy="1931298"/>
          </a:xfrm>
          <a:prstGeom prst="rect">
            <a:avLst/>
          </a:prstGeom>
          <a:noFill/>
        </p:spPr>
        <p:txBody>
          <a:bodyPr wrap="square">
            <a:spAutoFit/>
          </a:bodyPr>
          <a:lstStyle/>
          <a:p>
            <a:pPr marL="0" lvl="1">
              <a:spcBef>
                <a:spcPts val="600"/>
              </a:spcBef>
              <a:spcAft>
                <a:spcPts val="600"/>
              </a:spcAft>
            </a:pPr>
            <a:r>
              <a:rPr lang="fr-FR" sz="1050" b="1" dirty="0">
                <a:solidFill>
                  <a:srgbClr val="40002F"/>
                </a:solidFill>
                <a:latin typeface="Hellix" pitchFamily="2" charset="77"/>
              </a:rPr>
              <a:t>1.1.2 Justifications des modifications apportées</a:t>
            </a:r>
          </a:p>
          <a:p>
            <a:pPr marL="10280" lvl="1" algn="just">
              <a:spcBef>
                <a:spcPts val="600"/>
              </a:spcBef>
              <a:spcAft>
                <a:spcPts val="600"/>
              </a:spcAft>
            </a:pPr>
            <a:r>
              <a:rPr lang="fr-FR" sz="900" dirty="0">
                <a:solidFill>
                  <a:srgbClr val="3B3838"/>
                </a:solidFill>
                <a:latin typeface="Hellix" pitchFamily="2" charset="77"/>
                <a:cs typeface="Gill Sans Light" panose="020B0302020104020203" pitchFamily="34" charset="-79"/>
              </a:rPr>
              <a:t>Cette modification de zonage de la zone N vers la zone </a:t>
            </a:r>
            <a:r>
              <a:rPr lang="fr-FR" sz="900" dirty="0" err="1">
                <a:solidFill>
                  <a:srgbClr val="3B3838"/>
                </a:solidFill>
                <a:latin typeface="Hellix" pitchFamily="2" charset="77"/>
                <a:cs typeface="Gill Sans Light" panose="020B0302020104020203" pitchFamily="34" charset="-79"/>
              </a:rPr>
              <a:t>Npv</a:t>
            </a:r>
            <a:r>
              <a:rPr lang="fr-FR" sz="900" dirty="0">
                <a:solidFill>
                  <a:srgbClr val="3B3838"/>
                </a:solidFill>
                <a:latin typeface="Hellix" pitchFamily="2" charset="77"/>
                <a:cs typeface="Gill Sans Light" panose="020B0302020104020203" pitchFamily="34" charset="-79"/>
              </a:rPr>
              <a:t> est nécessaire à la réalisation du projet, les centrales photovoltaïques étant interdites en zone N. La zone </a:t>
            </a:r>
            <a:r>
              <a:rPr lang="fr-FR" sz="900" dirty="0" err="1">
                <a:solidFill>
                  <a:srgbClr val="3B3838"/>
                </a:solidFill>
                <a:latin typeface="Hellix" pitchFamily="2" charset="77"/>
                <a:cs typeface="Gill Sans Light" panose="020B0302020104020203" pitchFamily="34" charset="-79"/>
              </a:rPr>
              <a:t>Npv</a:t>
            </a:r>
            <a:r>
              <a:rPr lang="fr-FR" sz="900" dirty="0">
                <a:solidFill>
                  <a:srgbClr val="3B3838"/>
                </a:solidFill>
                <a:latin typeface="Hellix" pitchFamily="2" charset="77"/>
                <a:cs typeface="Gill Sans Light" panose="020B0302020104020203" pitchFamily="34" charset="-79"/>
              </a:rPr>
              <a:t> sera donc agrandie car elle existe déjà sur la commune et le projet sera limitrophe à la centrale photovoltaïque existante (secteur </a:t>
            </a:r>
            <a:r>
              <a:rPr lang="fr-FR" sz="900" dirty="0" err="1">
                <a:solidFill>
                  <a:srgbClr val="3B3838"/>
                </a:solidFill>
                <a:latin typeface="Hellix" pitchFamily="2" charset="77"/>
                <a:cs typeface="Gill Sans Light" panose="020B0302020104020203" pitchFamily="34" charset="-79"/>
              </a:rPr>
              <a:t>Cantaglas</a:t>
            </a:r>
            <a:r>
              <a:rPr lang="fr-FR" sz="900" dirty="0">
                <a:solidFill>
                  <a:srgbClr val="3B3838"/>
                </a:solidFill>
                <a:latin typeface="Hellix" pitchFamily="2" charset="77"/>
                <a:cs typeface="Gill Sans Light" panose="020B0302020104020203" pitchFamily="34" charset="-79"/>
              </a:rPr>
              <a:t>) afin d’éviter le mitage des lieux dédiés à la production d’énergies renouvelables. La zone </a:t>
            </a:r>
            <a:r>
              <a:rPr lang="fr-FR" sz="900" dirty="0" err="1">
                <a:solidFill>
                  <a:srgbClr val="3B3838"/>
                </a:solidFill>
                <a:latin typeface="Hellix" pitchFamily="2" charset="77"/>
                <a:cs typeface="Gill Sans Light" panose="020B0302020104020203" pitchFamily="34" charset="-79"/>
              </a:rPr>
              <a:t>Npv</a:t>
            </a:r>
            <a:r>
              <a:rPr lang="fr-FR" sz="900" dirty="0">
                <a:solidFill>
                  <a:srgbClr val="3B3838"/>
                </a:solidFill>
                <a:latin typeface="Hellix" pitchFamily="2" charset="77"/>
                <a:cs typeface="Gill Sans Light" panose="020B0302020104020203" pitchFamily="34" charset="-79"/>
              </a:rPr>
              <a:t> est alors délimitée en cohérence avec le PADD et respecte le principe de moindre impact paysager. Ce  projet est également dans l’esprit du PCAET Cœur d’Hérault et du SRADDET (objectifs TEPOS et REPOS) et en cohérence et compatibilité avec le SCoT du Pays Cœur d’Hérault qui s’inscrit dans une trajectoire énergétique qui a pour ambition de multiplier par 3,4 la part des énergies renouvelables dans la consommation locale. </a:t>
            </a:r>
          </a:p>
        </p:txBody>
      </p:sp>
    </p:spTree>
    <p:extLst>
      <p:ext uri="{BB962C8B-B14F-4D97-AF65-F5344CB8AC3E}">
        <p14:creationId xmlns:p14="http://schemas.microsoft.com/office/powerpoint/2010/main" val="361582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ZoneTexte 9"/>
          <p:cNvSpPr txBox="1">
            <a:spLocks noChangeArrowheads="1"/>
          </p:cNvSpPr>
          <p:nvPr/>
        </p:nvSpPr>
        <p:spPr bwMode="auto">
          <a:xfrm>
            <a:off x="566178" y="548715"/>
            <a:ext cx="4599547" cy="307777"/>
          </a:xfrm>
          <a:prstGeom prst="rect">
            <a:avLst/>
          </a:prstGeom>
          <a:noFill/>
          <a:ln w="9525">
            <a:noFill/>
            <a:miter lim="800000"/>
            <a:headEnd/>
            <a:tailEnd/>
          </a:ln>
        </p:spPr>
        <p:txBody>
          <a:bodyPr wrap="square">
            <a:spAutoFit/>
          </a:bodyPr>
          <a:lstStyle/>
          <a:p>
            <a:pPr marL="0" lvl="1">
              <a:spcBef>
                <a:spcPts val="600"/>
              </a:spcBef>
              <a:spcAft>
                <a:spcPts val="600"/>
              </a:spcAft>
            </a:pPr>
            <a:r>
              <a:rPr lang="fr-FR" sz="1400" dirty="0">
                <a:solidFill>
                  <a:srgbClr val="F49B2D"/>
                </a:solidFill>
                <a:latin typeface="Hellix" pitchFamily="2" charset="77"/>
              </a:rPr>
              <a:t>2.2 Tableau des surfaces à jour</a:t>
            </a:r>
          </a:p>
        </p:txBody>
      </p:sp>
      <p:sp>
        <p:nvSpPr>
          <p:cNvPr id="2" name="Interdiction 1">
            <a:extLst>
              <a:ext uri="{FF2B5EF4-FFF2-40B4-BE49-F238E27FC236}">
                <a16:creationId xmlns:a16="http://schemas.microsoft.com/office/drawing/2014/main" id="{DB81DD9B-DF4C-85CD-C7E0-B64173A5A814}"/>
              </a:ext>
            </a:extLst>
          </p:cNvPr>
          <p:cNvSpPr/>
          <p:nvPr/>
        </p:nvSpPr>
        <p:spPr>
          <a:xfrm>
            <a:off x="10979523" y="0"/>
            <a:ext cx="1216959" cy="1216959"/>
          </a:xfrm>
          <a:prstGeom prst="noSmoking">
            <a:avLst/>
          </a:prstGeom>
          <a:solidFill>
            <a:srgbClr val="FFFFFF"/>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 name="Image 4">
            <a:extLst>
              <a:ext uri="{FF2B5EF4-FFF2-40B4-BE49-F238E27FC236}">
                <a16:creationId xmlns:a16="http://schemas.microsoft.com/office/drawing/2014/main" id="{DB961D68-A46B-B852-7712-A0C9DB564633}"/>
              </a:ext>
            </a:extLst>
          </p:cNvPr>
          <p:cNvPicPr>
            <a:picLocks noChangeAspect="1"/>
          </p:cNvPicPr>
          <p:nvPr/>
        </p:nvPicPr>
        <p:blipFill>
          <a:blip r:embed="rId2"/>
          <a:stretch>
            <a:fillRect/>
          </a:stretch>
        </p:blipFill>
        <p:spPr>
          <a:xfrm>
            <a:off x="539378" y="1135761"/>
            <a:ext cx="2502272" cy="4574152"/>
          </a:xfrm>
          <a:prstGeom prst="rect">
            <a:avLst/>
          </a:prstGeom>
        </p:spPr>
      </p:pic>
      <p:sp>
        <p:nvSpPr>
          <p:cNvPr id="6" name="ZoneTexte 5">
            <a:extLst>
              <a:ext uri="{FF2B5EF4-FFF2-40B4-BE49-F238E27FC236}">
                <a16:creationId xmlns:a16="http://schemas.microsoft.com/office/drawing/2014/main" id="{472A03B0-0ED9-C41A-9D00-BBEB745E8868}"/>
              </a:ext>
            </a:extLst>
          </p:cNvPr>
          <p:cNvSpPr txBox="1"/>
          <p:nvPr/>
        </p:nvSpPr>
        <p:spPr>
          <a:xfrm>
            <a:off x="566178" y="908122"/>
            <a:ext cx="1296000" cy="216000"/>
          </a:xfrm>
          <a:prstGeom prst="rect">
            <a:avLst/>
          </a:prstGeom>
          <a:solidFill>
            <a:srgbClr val="ECECEC"/>
          </a:solidFill>
          <a:ln>
            <a:solidFill>
              <a:srgbClr val="40002F"/>
            </a:solidFill>
          </a:ln>
        </p:spPr>
        <p:txBody>
          <a:bodyPr wrap="square" rtlCol="0">
            <a:spAutoFit/>
          </a:bodyPr>
          <a:lstStyle>
            <a:defPPr>
              <a:defRPr lang="en-US"/>
            </a:defPPr>
            <a:lvl1pPr>
              <a:defRPr sz="900" i="1">
                <a:solidFill>
                  <a:srgbClr val="40002F"/>
                </a:solidFill>
                <a:latin typeface="Hellix" pitchFamily="2" charset="77"/>
                <a:cs typeface="Gill Sans"/>
              </a:defRPr>
            </a:lvl1pPr>
          </a:lstStyle>
          <a:p>
            <a:r>
              <a:rPr lang="fr-FR" dirty="0"/>
              <a:t>PLU en vigueur</a:t>
            </a:r>
          </a:p>
        </p:txBody>
      </p:sp>
      <p:sp>
        <p:nvSpPr>
          <p:cNvPr id="7" name="ZoneTexte 6">
            <a:extLst>
              <a:ext uri="{FF2B5EF4-FFF2-40B4-BE49-F238E27FC236}">
                <a16:creationId xmlns:a16="http://schemas.microsoft.com/office/drawing/2014/main" id="{B67F7F9F-6321-FCE9-CD25-DC9A69E1D8AB}"/>
              </a:ext>
            </a:extLst>
          </p:cNvPr>
          <p:cNvSpPr txBox="1"/>
          <p:nvPr/>
        </p:nvSpPr>
        <p:spPr>
          <a:xfrm>
            <a:off x="3047492" y="908122"/>
            <a:ext cx="1296000" cy="216000"/>
          </a:xfrm>
          <a:prstGeom prst="rect">
            <a:avLst/>
          </a:prstGeom>
          <a:solidFill>
            <a:srgbClr val="ECECEC"/>
          </a:solidFill>
          <a:ln>
            <a:solidFill>
              <a:srgbClr val="40002F"/>
            </a:solidFill>
          </a:ln>
        </p:spPr>
        <p:txBody>
          <a:bodyPr wrap="square" rtlCol="0">
            <a:spAutoFit/>
          </a:bodyPr>
          <a:lstStyle/>
          <a:p>
            <a:r>
              <a:rPr lang="fr-FR" sz="900" i="1" dirty="0">
                <a:solidFill>
                  <a:srgbClr val="40002F"/>
                </a:solidFill>
                <a:latin typeface="Hellix" pitchFamily="2" charset="77"/>
                <a:cs typeface="Gill Sans"/>
              </a:rPr>
              <a:t>Mise en compatibilité</a:t>
            </a:r>
          </a:p>
        </p:txBody>
      </p:sp>
      <p:sp>
        <p:nvSpPr>
          <p:cNvPr id="13" name="ZoneTexte 9">
            <a:extLst>
              <a:ext uri="{FF2B5EF4-FFF2-40B4-BE49-F238E27FC236}">
                <a16:creationId xmlns:a16="http://schemas.microsoft.com/office/drawing/2014/main" id="{18854F0C-0CFD-4779-4A82-C42D2A4C35B8}"/>
              </a:ext>
            </a:extLst>
          </p:cNvPr>
          <p:cNvSpPr txBox="1">
            <a:spLocks noChangeArrowheads="1"/>
          </p:cNvSpPr>
          <p:nvPr/>
        </p:nvSpPr>
        <p:spPr bwMode="auto">
          <a:xfrm>
            <a:off x="5528807" y="548715"/>
            <a:ext cx="4605793" cy="1623521"/>
          </a:xfrm>
          <a:prstGeom prst="rect">
            <a:avLst/>
          </a:prstGeom>
          <a:noFill/>
          <a:ln w="9525">
            <a:noFill/>
            <a:miter lim="800000"/>
            <a:headEnd/>
            <a:tailEnd/>
          </a:ln>
        </p:spPr>
        <p:txBody>
          <a:bodyPr wrap="square">
            <a:spAutoFit/>
          </a:bodyPr>
          <a:lstStyle/>
          <a:p>
            <a:pPr marL="0" lvl="1">
              <a:spcBef>
                <a:spcPts val="600"/>
              </a:spcBef>
              <a:spcAft>
                <a:spcPts val="600"/>
              </a:spcAft>
            </a:pPr>
            <a:r>
              <a:rPr lang="fr-FR" sz="1400" dirty="0">
                <a:solidFill>
                  <a:srgbClr val="F49B2D"/>
                </a:solidFill>
                <a:latin typeface="Hellix" pitchFamily="2" charset="77"/>
              </a:rPr>
              <a:t>2.3 Intégration de prescriptions </a:t>
            </a:r>
          </a:p>
          <a:p>
            <a:pPr marL="0" lvl="1">
              <a:spcBef>
                <a:spcPts val="600"/>
              </a:spcBef>
              <a:spcAft>
                <a:spcPts val="600"/>
              </a:spcAft>
            </a:pPr>
            <a:r>
              <a:rPr lang="fr-FR" sz="1050" b="1" dirty="0">
                <a:solidFill>
                  <a:srgbClr val="40002F"/>
                </a:solidFill>
                <a:latin typeface="Hellix" pitchFamily="2" charset="77"/>
              </a:rPr>
              <a:t>2.3.1 Corrections et compléments apportés</a:t>
            </a:r>
          </a:p>
          <a:p>
            <a:pPr marL="10280" lvl="1" algn="just">
              <a:spcBef>
                <a:spcPts val="600"/>
              </a:spcBef>
              <a:spcAft>
                <a:spcPts val="600"/>
              </a:spcAft>
            </a:pPr>
            <a:r>
              <a:rPr lang="fr-FR" sz="900" dirty="0">
                <a:solidFill>
                  <a:srgbClr val="3B3838"/>
                </a:solidFill>
                <a:latin typeface="Hellix" pitchFamily="2" charset="77"/>
                <a:cs typeface="Gill Sans Light" panose="020B0302020104020203" pitchFamily="34" charset="-79"/>
              </a:rPr>
              <a:t>Le règlement graphique fait également figurer : </a:t>
            </a:r>
          </a:p>
          <a:p>
            <a:pPr marL="387226" lvl="1" indent="-183333" algn="just">
              <a:spcAft>
                <a:spcPts val="600"/>
              </a:spcAft>
              <a:buFont typeface="Wingdings" pitchFamily="2" charset="2"/>
              <a:buChar char="§"/>
              <a:defRPr/>
            </a:pPr>
            <a:r>
              <a:rPr lang="fr-FR" sz="900" dirty="0">
                <a:solidFill>
                  <a:srgbClr val="3B3838"/>
                </a:solidFill>
                <a:latin typeface="Hellix" pitchFamily="2" charset="77"/>
                <a:cs typeface="Gill Sans Light" panose="020B0302020104020203" pitchFamily="34" charset="-79"/>
              </a:rPr>
              <a:t>Les éléments protégés au titre de l’article L.151-23 du code de l’urbanisme (ex L.123-1-5 7°)  ;</a:t>
            </a:r>
          </a:p>
          <a:p>
            <a:pPr indent="-253307" algn="just">
              <a:spcAft>
                <a:spcPts val="600"/>
              </a:spcAft>
              <a:defRPr/>
            </a:pPr>
            <a:r>
              <a:rPr lang="fr-FR" sz="900" dirty="0">
                <a:solidFill>
                  <a:srgbClr val="3B3838"/>
                </a:solidFill>
                <a:latin typeface="Hellix" pitchFamily="2" charset="77"/>
                <a:cs typeface="Gill Sans Light" panose="020B0302020104020203" pitchFamily="34" charset="-79"/>
              </a:rPr>
              <a:t>La zone </a:t>
            </a:r>
            <a:r>
              <a:rPr lang="fr-FR" sz="900" dirty="0" err="1">
                <a:solidFill>
                  <a:srgbClr val="3B3838"/>
                </a:solidFill>
                <a:latin typeface="Hellix" pitchFamily="2" charset="77"/>
                <a:cs typeface="Gill Sans Light" panose="020B0302020104020203" pitchFamily="34" charset="-79"/>
              </a:rPr>
              <a:t>Npv</a:t>
            </a:r>
            <a:r>
              <a:rPr lang="fr-FR" sz="900" dirty="0">
                <a:solidFill>
                  <a:srgbClr val="3B3838"/>
                </a:solidFill>
                <a:latin typeface="Hellix" pitchFamily="2" charset="77"/>
                <a:cs typeface="Gill Sans Light" panose="020B0302020104020203" pitchFamily="34" charset="-79"/>
              </a:rPr>
              <a:t> agrandie intègre des prescriptions existantes dans le PLU en vigueur qu’il convient de mentionner dans le règlement de la zone. </a:t>
            </a:r>
          </a:p>
        </p:txBody>
      </p:sp>
      <p:pic>
        <p:nvPicPr>
          <p:cNvPr id="4" name="Image 3">
            <a:extLst>
              <a:ext uri="{FF2B5EF4-FFF2-40B4-BE49-F238E27FC236}">
                <a16:creationId xmlns:a16="http://schemas.microsoft.com/office/drawing/2014/main" id="{269BE5D6-5822-7ECE-CFCF-BC6EB98094E0}"/>
              </a:ext>
            </a:extLst>
          </p:cNvPr>
          <p:cNvPicPr>
            <a:picLocks noChangeAspect="1"/>
          </p:cNvPicPr>
          <p:nvPr/>
        </p:nvPicPr>
        <p:blipFill>
          <a:blip r:embed="rId3"/>
          <a:stretch>
            <a:fillRect/>
          </a:stretch>
        </p:blipFill>
        <p:spPr>
          <a:xfrm>
            <a:off x="3047574" y="1158840"/>
            <a:ext cx="2468911" cy="4533936"/>
          </a:xfrm>
          <a:prstGeom prst="rect">
            <a:avLst/>
          </a:prstGeom>
        </p:spPr>
      </p:pic>
    </p:spTree>
    <p:extLst>
      <p:ext uri="{BB962C8B-B14F-4D97-AF65-F5344CB8AC3E}">
        <p14:creationId xmlns:p14="http://schemas.microsoft.com/office/powerpoint/2010/main" val="168657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9">
            <a:extLst>
              <a:ext uri="{FF2B5EF4-FFF2-40B4-BE49-F238E27FC236}">
                <a16:creationId xmlns:a16="http://schemas.microsoft.com/office/drawing/2014/main" id="{6714904D-998C-FC4F-9265-C764A5E70DA7}"/>
              </a:ext>
            </a:extLst>
          </p:cNvPr>
          <p:cNvSpPr txBox="1">
            <a:spLocks noChangeArrowheads="1"/>
          </p:cNvSpPr>
          <p:nvPr/>
        </p:nvSpPr>
        <p:spPr bwMode="auto">
          <a:xfrm>
            <a:off x="566178" y="548715"/>
            <a:ext cx="4599547" cy="1646605"/>
          </a:xfrm>
          <a:prstGeom prst="rect">
            <a:avLst/>
          </a:prstGeom>
          <a:noFill/>
          <a:ln w="9525">
            <a:noFill/>
            <a:miter lim="800000"/>
            <a:headEnd/>
            <a:tailEnd/>
          </a:ln>
        </p:spPr>
        <p:txBody>
          <a:bodyPr wrap="square">
            <a:spAutoFit/>
          </a:bodyPr>
          <a:lstStyle/>
          <a:p>
            <a:pPr marL="0" lvl="1">
              <a:spcBef>
                <a:spcPts val="600"/>
              </a:spcBef>
              <a:spcAft>
                <a:spcPts val="600"/>
              </a:spcAft>
            </a:pPr>
            <a:r>
              <a:rPr lang="fr-FR" sz="2000" b="1" dirty="0">
                <a:solidFill>
                  <a:srgbClr val="40002F"/>
                </a:solidFill>
                <a:latin typeface="Hellix" pitchFamily="2" charset="77"/>
              </a:rPr>
              <a:t>2. Complément et adaptation du règlement écrit</a:t>
            </a:r>
          </a:p>
          <a:p>
            <a:pPr marL="0" lvl="1">
              <a:spcBef>
                <a:spcPts val="600"/>
              </a:spcBef>
              <a:spcAft>
                <a:spcPts val="600"/>
              </a:spcAft>
            </a:pPr>
            <a:r>
              <a:rPr lang="fr-FR" sz="1400" dirty="0">
                <a:solidFill>
                  <a:srgbClr val="F49B2D"/>
                </a:solidFill>
                <a:latin typeface="Hellix" pitchFamily="2" charset="77"/>
              </a:rPr>
              <a:t>2.1 Adaptation du règlement pour la zone </a:t>
            </a:r>
            <a:r>
              <a:rPr lang="fr-FR" sz="1400" dirty="0" err="1">
                <a:solidFill>
                  <a:srgbClr val="F49B2D"/>
                </a:solidFill>
                <a:latin typeface="Hellix" pitchFamily="2" charset="77"/>
              </a:rPr>
              <a:t>Npv</a:t>
            </a:r>
            <a:endParaRPr lang="fr-FR" sz="1400" dirty="0">
              <a:solidFill>
                <a:srgbClr val="F49B2D"/>
              </a:solidFill>
              <a:latin typeface="Hellix" pitchFamily="2" charset="77"/>
            </a:endParaRPr>
          </a:p>
          <a:p>
            <a:pPr marL="10280" lvl="1" algn="just">
              <a:spcBef>
                <a:spcPts val="600"/>
              </a:spcBef>
              <a:spcAft>
                <a:spcPts val="600"/>
              </a:spcAft>
            </a:pPr>
            <a:r>
              <a:rPr lang="fr-FR" sz="900" dirty="0">
                <a:solidFill>
                  <a:srgbClr val="3B3838"/>
                </a:solidFill>
                <a:latin typeface="Hellix" pitchFamily="2" charset="77"/>
                <a:cs typeface="Gill Sans Light" panose="020B0302020104020203" pitchFamily="34" charset="-79"/>
              </a:rPr>
              <a:t>L’agrandissement de la zone </a:t>
            </a:r>
            <a:r>
              <a:rPr lang="fr-FR" sz="900" dirty="0" err="1">
                <a:solidFill>
                  <a:srgbClr val="3B3838"/>
                </a:solidFill>
                <a:latin typeface="Hellix" pitchFamily="2" charset="77"/>
                <a:cs typeface="Gill Sans Light" panose="020B0302020104020203" pitchFamily="34" charset="-79"/>
              </a:rPr>
              <a:t>Npv</a:t>
            </a:r>
            <a:r>
              <a:rPr lang="fr-FR" sz="900" dirty="0">
                <a:solidFill>
                  <a:srgbClr val="3B3838"/>
                </a:solidFill>
                <a:latin typeface="Hellix" pitchFamily="2" charset="77"/>
                <a:cs typeface="Gill Sans Light" panose="020B0302020104020203" pitchFamily="34" charset="-79"/>
              </a:rPr>
              <a:t> nécessite la modification d’un règlement adapté et circonstancié. L’ensemble des règles présentées ci-dessous sous forme de tableaux sous ajoutées par la procédure de mise en compatibilité du PLU de Saint-Pargoire. </a:t>
            </a:r>
          </a:p>
        </p:txBody>
      </p:sp>
      <p:graphicFrame>
        <p:nvGraphicFramePr>
          <p:cNvPr id="6" name="Tableau 5">
            <a:extLst>
              <a:ext uri="{FF2B5EF4-FFF2-40B4-BE49-F238E27FC236}">
                <a16:creationId xmlns:a16="http://schemas.microsoft.com/office/drawing/2014/main" id="{16A92FDB-8A76-1B4E-9F39-D3AC0C70A051}"/>
              </a:ext>
            </a:extLst>
          </p:cNvPr>
          <p:cNvGraphicFramePr>
            <a:graphicFrameLocks noGrp="1"/>
          </p:cNvGraphicFramePr>
          <p:nvPr>
            <p:extLst>
              <p:ext uri="{D42A27DB-BD31-4B8C-83A1-F6EECF244321}">
                <p14:modId xmlns:p14="http://schemas.microsoft.com/office/powerpoint/2010/main" val="895575597"/>
              </p:ext>
            </p:extLst>
          </p:nvPr>
        </p:nvGraphicFramePr>
        <p:xfrm>
          <a:off x="566178" y="2437842"/>
          <a:ext cx="9581869" cy="4360851"/>
        </p:xfrm>
        <a:graphic>
          <a:graphicData uri="http://schemas.openxmlformats.org/drawingml/2006/table">
            <a:tbl>
              <a:tblPr firstRow="1" bandRow="1">
                <a:tableStyleId>{5C22544A-7EE6-4342-B048-85BDC9FD1C3A}</a:tableStyleId>
              </a:tblPr>
              <a:tblGrid>
                <a:gridCol w="9581869">
                  <a:extLst>
                    <a:ext uri="{9D8B030D-6E8A-4147-A177-3AD203B41FA5}">
                      <a16:colId xmlns:a16="http://schemas.microsoft.com/office/drawing/2014/main" val="3621948868"/>
                    </a:ext>
                  </a:extLst>
                </a:gridCol>
              </a:tblGrid>
              <a:tr h="444121">
                <a:tc>
                  <a:txBody>
                    <a:bodyPr/>
                    <a:lstStyle/>
                    <a:p>
                      <a:pPr marL="0" marR="0" lvl="0" indent="0" algn="l" defTabSz="478880" rtl="0" eaLnBrk="1" fontAlgn="auto" latinLnBrk="0" hangingPunct="1">
                        <a:lnSpc>
                          <a:spcPct val="100000"/>
                        </a:lnSpc>
                        <a:spcBef>
                          <a:spcPts val="0"/>
                        </a:spcBef>
                        <a:spcAft>
                          <a:spcPts val="0"/>
                        </a:spcAft>
                        <a:buClrTx/>
                        <a:buSzTx/>
                        <a:buFontTx/>
                        <a:buNone/>
                        <a:tabLst/>
                        <a:defRPr/>
                      </a:pPr>
                      <a:r>
                        <a:rPr lang="fr-FR" sz="900" b="1" i="1" kern="1200" dirty="0">
                          <a:solidFill>
                            <a:srgbClr val="3B3838"/>
                          </a:solidFill>
                          <a:latin typeface="Hellix Bold" pitchFamily="2" charset="77"/>
                          <a:ea typeface="+mn-ea"/>
                          <a:cs typeface="Gill Sans Light" panose="020B0302020104020203" pitchFamily="34" charset="-79"/>
                        </a:rPr>
                        <a:t>Dispositions applicables à la zone </a:t>
                      </a:r>
                      <a:r>
                        <a:rPr lang="fr-FR" sz="900" b="1" i="1" kern="1200" dirty="0" err="1">
                          <a:solidFill>
                            <a:srgbClr val="3B3838"/>
                          </a:solidFill>
                          <a:latin typeface="Hellix Bold" pitchFamily="2" charset="77"/>
                          <a:ea typeface="+mn-ea"/>
                          <a:cs typeface="Gill Sans Light" panose="020B0302020104020203" pitchFamily="34" charset="-79"/>
                        </a:rPr>
                        <a:t>Npv</a:t>
                      </a:r>
                      <a:r>
                        <a:rPr lang="fr-FR" sz="900" b="1" i="1" kern="1200" dirty="0">
                          <a:solidFill>
                            <a:srgbClr val="3B3838"/>
                          </a:solidFill>
                          <a:latin typeface="Hellix Bold" pitchFamily="2" charset="77"/>
                          <a:ea typeface="+mn-ea"/>
                          <a:cs typeface="Gill Sans Light" panose="020B0302020104020203" pitchFamily="34" charset="-79"/>
                        </a:rPr>
                        <a:t> </a:t>
                      </a:r>
                      <a:r>
                        <a:rPr lang="fr-FR" sz="900" b="0" i="1" kern="1200" dirty="0">
                          <a:solidFill>
                            <a:srgbClr val="3B3838"/>
                          </a:solidFill>
                          <a:latin typeface="Hellix" pitchFamily="2" charset="77"/>
                          <a:ea typeface="+mn-ea"/>
                          <a:cs typeface="Gill Sans Light" panose="020B0302020104020203" pitchFamily="34" charset="-79"/>
                        </a:rPr>
                        <a:t>(</a:t>
                      </a:r>
                      <a:r>
                        <a:rPr lang="fr-FR" sz="900" b="0" i="1" kern="1200" dirty="0">
                          <a:solidFill>
                            <a:srgbClr val="3B3838"/>
                          </a:solidFill>
                          <a:effectLst/>
                          <a:latin typeface="Hellix" pitchFamily="2" charset="77"/>
                          <a:ea typeface="+mn-ea"/>
                          <a:cs typeface="Gill Sans Light" panose="020B0302020104020203" pitchFamily="34" charset="-79"/>
                        </a:rPr>
                        <a:t>Les éléments supprimés et/ou modifiés dans la nouvelle rédaction sont en rouge barré. Les éléments rajoutés dans la nouvelle rédaction sont en vert)</a:t>
                      </a:r>
                      <a:endParaRPr lang="fr-FR" sz="900" b="0" i="1" dirty="0">
                        <a:solidFill>
                          <a:srgbClr val="3B3838"/>
                        </a:solidFill>
                        <a:effectLst/>
                        <a:latin typeface="Hellix" pitchFamily="2" charset="77"/>
                        <a:ea typeface="ＭＳ 明朝"/>
                        <a:cs typeface="Gill Sans Light" panose="020B0302020104020203" pitchFamily="34" charset="-79"/>
                      </a:endParaRPr>
                    </a:p>
                  </a:txBody>
                  <a:tcPr marL="98694"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ECEC"/>
                    </a:solidFill>
                  </a:tcPr>
                </a:tc>
                <a:extLst>
                  <a:ext uri="{0D108BD9-81ED-4DB2-BD59-A6C34878D82A}">
                    <a16:rowId xmlns:a16="http://schemas.microsoft.com/office/drawing/2014/main" val="2317203700"/>
                  </a:ext>
                </a:extLst>
              </a:tr>
              <a:tr h="592121">
                <a:tc>
                  <a:txBody>
                    <a:bodyPr/>
                    <a:lstStyle/>
                    <a:p>
                      <a:r>
                        <a:rPr lang="fr-FR" sz="900" b="0" i="0" u="none" strike="noStrike" kern="1200" dirty="0">
                          <a:solidFill>
                            <a:srgbClr val="3B3838"/>
                          </a:solidFill>
                          <a:latin typeface="Hellix" pitchFamily="2" charset="77"/>
                          <a:ea typeface="+mn-ea"/>
                          <a:cs typeface="Gill Sans Light" panose="020B0302020104020203" pitchFamily="34" charset="-79"/>
                        </a:rPr>
                        <a:t>1. </a:t>
                      </a:r>
                      <a:r>
                        <a:rPr lang="fr-FR" sz="900" b="0" i="0" u="none" strike="noStrike" kern="1200" dirty="0" err="1">
                          <a:solidFill>
                            <a:srgbClr val="3B3838"/>
                          </a:solidFill>
                          <a:latin typeface="Hellix" pitchFamily="2" charset="77"/>
                          <a:ea typeface="+mn-ea"/>
                          <a:cs typeface="Gill Sans Light" panose="020B0302020104020203" pitchFamily="34" charset="-79"/>
                        </a:rPr>
                        <a:t>Caractère</a:t>
                      </a:r>
                      <a:r>
                        <a:rPr lang="fr-FR" sz="900" b="0" i="0" u="none" strike="noStrike" kern="1200" dirty="0">
                          <a:solidFill>
                            <a:srgbClr val="3B3838"/>
                          </a:solidFill>
                          <a:latin typeface="Hellix" pitchFamily="2" charset="77"/>
                          <a:ea typeface="+mn-ea"/>
                          <a:cs typeface="Gill Sans Light" panose="020B0302020104020203" pitchFamily="34" charset="-79"/>
                        </a:rPr>
                        <a:t> de la zone </a:t>
                      </a:r>
                    </a:p>
                    <a:p>
                      <a:r>
                        <a:rPr lang="fr-FR" sz="900" b="0" i="0" u="none" strike="noStrike" kern="1200" dirty="0">
                          <a:solidFill>
                            <a:srgbClr val="3B3838"/>
                          </a:solidFill>
                          <a:latin typeface="Hellix" pitchFamily="2" charset="77"/>
                          <a:ea typeface="+mn-ea"/>
                          <a:cs typeface="Gill Sans Light" panose="020B0302020104020203" pitchFamily="34" charset="-79"/>
                        </a:rPr>
                        <a:t>Il s’agit d’une zone naturelle </a:t>
                      </a:r>
                      <a:r>
                        <a:rPr lang="fr-FR" sz="900" b="0" i="0" u="none" strike="noStrike" kern="1200" dirty="0" err="1">
                          <a:solidFill>
                            <a:srgbClr val="3B3838"/>
                          </a:solidFill>
                          <a:latin typeface="Hellix" pitchFamily="2" charset="77"/>
                          <a:ea typeface="+mn-ea"/>
                          <a:cs typeface="Gill Sans Light" panose="020B0302020104020203" pitchFamily="34" charset="-79"/>
                        </a:rPr>
                        <a:t>dédiée</a:t>
                      </a:r>
                      <a:r>
                        <a:rPr lang="fr-FR" sz="900" b="0" i="0" u="none" strike="noStrike" kern="1200" dirty="0">
                          <a:solidFill>
                            <a:srgbClr val="3B3838"/>
                          </a:solidFill>
                          <a:latin typeface="Hellix" pitchFamily="2" charset="77"/>
                          <a:ea typeface="+mn-ea"/>
                          <a:cs typeface="Gill Sans Light" panose="020B0302020104020203" pitchFamily="34" charset="-79"/>
                        </a:rPr>
                        <a:t> aux </a:t>
                      </a:r>
                      <a:r>
                        <a:rPr lang="fr-FR" sz="900" b="0" i="0" u="none" strike="noStrike" kern="1200" dirty="0" err="1">
                          <a:solidFill>
                            <a:srgbClr val="3B3838"/>
                          </a:solidFill>
                          <a:latin typeface="Hellix" pitchFamily="2" charset="77"/>
                          <a:ea typeface="+mn-ea"/>
                          <a:cs typeface="Gill Sans Light" panose="020B0302020104020203" pitchFamily="34" charset="-79"/>
                        </a:rPr>
                        <a:t>équipements</a:t>
                      </a:r>
                      <a:r>
                        <a:rPr lang="fr-FR" sz="900" b="0" i="0" u="none" strike="noStrike" kern="1200" dirty="0">
                          <a:solidFill>
                            <a:srgbClr val="3B3838"/>
                          </a:solidFill>
                          <a:latin typeface="Hellix" pitchFamily="2" charset="77"/>
                          <a:ea typeface="+mn-ea"/>
                          <a:cs typeface="Gill Sans Light" panose="020B0302020104020203" pitchFamily="34" charset="-79"/>
                        </a:rPr>
                        <a:t> d’</a:t>
                      </a:r>
                      <a:r>
                        <a:rPr lang="fr-FR" sz="900" b="0" i="0" u="none" strike="noStrike" kern="1200" dirty="0" err="1">
                          <a:solidFill>
                            <a:srgbClr val="3B3838"/>
                          </a:solidFill>
                          <a:latin typeface="Hellix" pitchFamily="2" charset="77"/>
                          <a:ea typeface="+mn-ea"/>
                          <a:cs typeface="Gill Sans Light" panose="020B0302020104020203" pitchFamily="34" charset="-79"/>
                        </a:rPr>
                        <a:t>intérêt</a:t>
                      </a:r>
                      <a:r>
                        <a:rPr lang="fr-FR" sz="900" b="0" i="0" u="none" strike="noStrike" kern="1200" dirty="0">
                          <a:solidFill>
                            <a:srgbClr val="3B3838"/>
                          </a:solidFill>
                          <a:latin typeface="Hellix" pitchFamily="2" charset="77"/>
                          <a:ea typeface="+mn-ea"/>
                          <a:cs typeface="Gill Sans Light" panose="020B0302020104020203" pitchFamily="34" charset="-79"/>
                        </a:rPr>
                        <a:t> collectif et services publics de types techniques et/ou industriels dans le secteur de </a:t>
                      </a:r>
                      <a:r>
                        <a:rPr lang="fr-FR" sz="900" b="0" i="0" u="none" strike="noStrike" kern="1200" dirty="0" err="1">
                          <a:solidFill>
                            <a:srgbClr val="3B3838"/>
                          </a:solidFill>
                          <a:latin typeface="Hellix" pitchFamily="2" charset="77"/>
                          <a:ea typeface="+mn-ea"/>
                          <a:cs typeface="Gill Sans Light" panose="020B0302020104020203" pitchFamily="34" charset="-79"/>
                        </a:rPr>
                        <a:t>Cantaglas</a:t>
                      </a:r>
                      <a:r>
                        <a:rPr lang="fr-FR" sz="900" b="0" i="0" u="none" strike="noStrike" kern="1200" dirty="0">
                          <a:solidFill>
                            <a:srgbClr val="3B3838"/>
                          </a:solidFill>
                          <a:latin typeface="Hellix" pitchFamily="2" charset="77"/>
                          <a:ea typeface="+mn-ea"/>
                          <a:cs typeface="Gill Sans Light" panose="020B0302020104020203" pitchFamily="34" charset="-79"/>
                        </a:rPr>
                        <a:t> </a:t>
                      </a:r>
                      <a:r>
                        <a:rPr lang="fr-FR" sz="900" b="0" i="0" u="none" strike="noStrike" kern="1200" dirty="0">
                          <a:solidFill>
                            <a:srgbClr val="00B050"/>
                          </a:solidFill>
                          <a:latin typeface="Hellix" pitchFamily="2" charset="77"/>
                          <a:ea typeface="+mn-ea"/>
                          <a:cs typeface="Gill Sans Light" panose="020B0302020104020203" pitchFamily="34" charset="-79"/>
                        </a:rPr>
                        <a:t>ainsi que dans le secteur La Rouquette </a:t>
                      </a:r>
                      <a:r>
                        <a:rPr lang="fr-FR" sz="900" b="0" i="0" u="none" strike="noStrike" kern="1200" dirty="0">
                          <a:solidFill>
                            <a:srgbClr val="3B3838"/>
                          </a:solidFill>
                          <a:latin typeface="Hellix" pitchFamily="2" charset="77"/>
                          <a:ea typeface="+mn-ea"/>
                          <a:cs typeface="Gill Sans Light" panose="020B0302020104020203" pitchFamily="34" charset="-79"/>
                        </a:rPr>
                        <a:t>à l’est du territoire communal. En outre, la zone à vocation à recevoir des installations </a:t>
                      </a:r>
                      <a:r>
                        <a:rPr lang="fr-FR" sz="900" b="0" i="0" u="none" strike="noStrike" kern="1200" dirty="0" err="1">
                          <a:solidFill>
                            <a:srgbClr val="3B3838"/>
                          </a:solidFill>
                          <a:latin typeface="Hellix" pitchFamily="2" charset="77"/>
                          <a:ea typeface="+mn-ea"/>
                          <a:cs typeface="Gill Sans Light" panose="020B0302020104020203" pitchFamily="34" charset="-79"/>
                        </a:rPr>
                        <a:t>destinées</a:t>
                      </a:r>
                      <a:r>
                        <a:rPr lang="fr-FR" sz="900" b="0" i="0" u="none" strike="noStrike" kern="1200" dirty="0">
                          <a:solidFill>
                            <a:srgbClr val="3B3838"/>
                          </a:solidFill>
                          <a:latin typeface="Hellix" pitchFamily="2" charset="77"/>
                          <a:ea typeface="+mn-ea"/>
                          <a:cs typeface="Gill Sans Light" panose="020B0302020104020203" pitchFamily="34" charset="-79"/>
                        </a:rPr>
                        <a:t> à la production d’</a:t>
                      </a:r>
                      <a:r>
                        <a:rPr lang="fr-FR" sz="900" b="0" i="0" u="none" strike="noStrike" kern="1200" dirty="0" err="1">
                          <a:solidFill>
                            <a:srgbClr val="3B3838"/>
                          </a:solidFill>
                          <a:latin typeface="Hellix" pitchFamily="2" charset="77"/>
                          <a:ea typeface="+mn-ea"/>
                          <a:cs typeface="Gill Sans Light" panose="020B0302020104020203" pitchFamily="34" charset="-79"/>
                        </a:rPr>
                        <a:t>énergie</a:t>
                      </a:r>
                      <a:r>
                        <a:rPr lang="fr-FR" sz="900" b="0" i="0" u="none" strike="noStrike" kern="1200" dirty="0">
                          <a:solidFill>
                            <a:srgbClr val="3B3838"/>
                          </a:solidFill>
                          <a:latin typeface="Hellix" pitchFamily="2" charset="77"/>
                          <a:ea typeface="+mn-ea"/>
                          <a:cs typeface="Gill Sans Light" panose="020B0302020104020203" pitchFamily="34" charset="-79"/>
                        </a:rPr>
                        <a:t> renouvelable d’origine solaire. </a:t>
                      </a:r>
                    </a:p>
                    <a:p>
                      <a:r>
                        <a:rPr lang="fr-FR" sz="900" b="0" i="0" u="none" strike="noStrike" kern="1200" dirty="0">
                          <a:solidFill>
                            <a:srgbClr val="3B3838"/>
                          </a:solidFill>
                          <a:latin typeface="Hellix" pitchFamily="2" charset="77"/>
                          <a:ea typeface="+mn-ea"/>
                          <a:cs typeface="Gill Sans Light" panose="020B0302020104020203" pitchFamily="34" charset="-79"/>
                        </a:rPr>
                        <a:t>Cette zone est </a:t>
                      </a:r>
                      <a:r>
                        <a:rPr lang="fr-FR" sz="900" b="0" i="0" u="none" strike="noStrike" kern="1200" dirty="0" err="1">
                          <a:solidFill>
                            <a:srgbClr val="3B3838"/>
                          </a:solidFill>
                          <a:latin typeface="Hellix" pitchFamily="2" charset="77"/>
                          <a:ea typeface="+mn-ea"/>
                          <a:cs typeface="Gill Sans Light" panose="020B0302020104020203" pitchFamily="34" charset="-79"/>
                        </a:rPr>
                        <a:t>déja</a:t>
                      </a:r>
                      <a:r>
                        <a:rPr lang="fr-FR" sz="900" b="0" i="0" u="none" strike="noStrike" kern="1200" dirty="0">
                          <a:solidFill>
                            <a:srgbClr val="3B3838"/>
                          </a:solidFill>
                          <a:latin typeface="Hellix" pitchFamily="2" charset="77"/>
                          <a:ea typeface="+mn-ea"/>
                          <a:cs typeface="Gill Sans Light" panose="020B0302020104020203" pitchFamily="34" charset="-79"/>
                        </a:rPr>
                        <a:t>̀ </a:t>
                      </a:r>
                      <a:r>
                        <a:rPr lang="fr-FR" sz="900" b="0" i="0" u="none" strike="noStrike" kern="1200" dirty="0" err="1">
                          <a:solidFill>
                            <a:srgbClr val="3B3838"/>
                          </a:solidFill>
                          <a:latin typeface="Hellix" pitchFamily="2" charset="77"/>
                          <a:ea typeface="+mn-ea"/>
                          <a:cs typeface="Gill Sans Light" panose="020B0302020104020203" pitchFamily="34" charset="-79"/>
                        </a:rPr>
                        <a:t>occupée</a:t>
                      </a:r>
                      <a:r>
                        <a:rPr lang="fr-FR" sz="900" b="0" i="0" u="none" strike="noStrike" kern="1200" dirty="0">
                          <a:solidFill>
                            <a:srgbClr val="3B3838"/>
                          </a:solidFill>
                          <a:latin typeface="Hellix" pitchFamily="2" charset="77"/>
                          <a:ea typeface="+mn-ea"/>
                          <a:cs typeface="Gill Sans Light" panose="020B0302020104020203" pitchFamily="34" charset="-79"/>
                        </a:rPr>
                        <a:t> par un parc </a:t>
                      </a:r>
                      <a:r>
                        <a:rPr lang="fr-FR" sz="900" b="0" i="0" u="none" strike="noStrike" kern="1200" dirty="0" err="1">
                          <a:solidFill>
                            <a:srgbClr val="3B3838"/>
                          </a:solidFill>
                          <a:latin typeface="Hellix" pitchFamily="2" charset="77"/>
                          <a:ea typeface="+mn-ea"/>
                          <a:cs typeface="Gill Sans Light" panose="020B0302020104020203" pitchFamily="34" charset="-79"/>
                        </a:rPr>
                        <a:t>photovoltaïque</a:t>
                      </a:r>
                      <a:r>
                        <a:rPr lang="fr-FR" sz="900" b="0" i="0" u="none" strike="noStrike" kern="1200" dirty="0">
                          <a:solidFill>
                            <a:srgbClr val="3B3838"/>
                          </a:solidFill>
                          <a:latin typeface="Hellix" pitchFamily="2" charset="77"/>
                          <a:ea typeface="+mn-ea"/>
                          <a:cs typeface="Gill Sans Light" panose="020B0302020104020203" pitchFamily="34" charset="-79"/>
                        </a:rPr>
                        <a:t> autorisé. L’objectif est de maintenir le </a:t>
                      </a:r>
                      <a:r>
                        <a:rPr lang="fr-FR" sz="900" b="0" i="0" u="none" strike="noStrike" kern="1200" dirty="0" err="1">
                          <a:solidFill>
                            <a:srgbClr val="3B3838"/>
                          </a:solidFill>
                          <a:latin typeface="Hellix" pitchFamily="2" charset="77"/>
                          <a:ea typeface="+mn-ea"/>
                          <a:cs typeface="Gill Sans Light" panose="020B0302020104020203" pitchFamily="34" charset="-79"/>
                        </a:rPr>
                        <a:t>caractère</a:t>
                      </a:r>
                      <a:r>
                        <a:rPr lang="fr-FR" sz="900" b="0" i="0" u="none" strike="noStrike" kern="1200" dirty="0">
                          <a:solidFill>
                            <a:srgbClr val="3B3838"/>
                          </a:solidFill>
                          <a:latin typeface="Hellix" pitchFamily="2" charset="77"/>
                          <a:ea typeface="+mn-ea"/>
                          <a:cs typeface="Gill Sans Light" panose="020B0302020104020203" pitchFamily="34" charset="-79"/>
                        </a:rPr>
                        <a:t> de la zone. […]</a:t>
                      </a:r>
                    </a:p>
                    <a:p>
                      <a:endParaRPr lang="fr-FR" sz="900" b="0" i="0" u="none" strike="noStrike" kern="1200" dirty="0">
                        <a:solidFill>
                          <a:srgbClr val="3B3838"/>
                        </a:solidFill>
                        <a:latin typeface="Hellix" pitchFamily="2" charset="77"/>
                        <a:ea typeface="+mn-ea"/>
                        <a:cs typeface="Gill Sans Light" panose="020B0302020104020203" pitchFamily="34" charset="-79"/>
                      </a:endParaRPr>
                    </a:p>
                    <a:p>
                      <a:pPr marL="0" marR="0" lvl="0" indent="0" algn="l" defTabSz="1007943" rtl="0" eaLnBrk="1" fontAlgn="auto" latinLnBrk="0" hangingPunct="1">
                        <a:lnSpc>
                          <a:spcPct val="100000"/>
                        </a:lnSpc>
                        <a:spcBef>
                          <a:spcPts val="0"/>
                        </a:spcBef>
                        <a:spcAft>
                          <a:spcPts val="0"/>
                        </a:spcAft>
                        <a:buClrTx/>
                        <a:buSzTx/>
                        <a:buFontTx/>
                        <a:buNone/>
                        <a:tabLst/>
                        <a:defRPr/>
                      </a:pPr>
                      <a:r>
                        <a:rPr lang="fr-FR" sz="900" b="0" i="0" u="none" strike="noStrike" kern="1200" dirty="0">
                          <a:solidFill>
                            <a:srgbClr val="3B3838"/>
                          </a:solidFill>
                          <a:latin typeface="Hellix" pitchFamily="2" charset="77"/>
                          <a:ea typeface="+mn-ea"/>
                          <a:cs typeface="Gill Sans Light" panose="020B0302020104020203" pitchFamily="34" charset="-79"/>
                        </a:rPr>
                        <a:t>[…]</a:t>
                      </a:r>
                    </a:p>
                    <a:p>
                      <a:endParaRPr lang="fr-FR" sz="900" b="0" i="0" u="none" strike="noStrike" kern="1200" dirty="0">
                        <a:solidFill>
                          <a:srgbClr val="3B3838"/>
                        </a:solidFill>
                        <a:latin typeface="Hellix" pitchFamily="2" charset="77"/>
                        <a:ea typeface="+mn-ea"/>
                        <a:cs typeface="Gill Sans Light" panose="020B0302020104020203" pitchFamily="34" charset="-79"/>
                      </a:endParaRPr>
                    </a:p>
                    <a:p>
                      <a:pPr marL="0" marR="0" lvl="0" indent="0" algn="l" defTabSz="1007943" rtl="0" eaLnBrk="1" fontAlgn="auto" latinLnBrk="0" hangingPunct="1">
                        <a:lnSpc>
                          <a:spcPct val="100000"/>
                        </a:lnSpc>
                        <a:spcBef>
                          <a:spcPts val="0"/>
                        </a:spcBef>
                        <a:spcAft>
                          <a:spcPts val="0"/>
                        </a:spcAft>
                        <a:buClrTx/>
                        <a:buSzTx/>
                        <a:buFontTx/>
                        <a:buNone/>
                        <a:tabLst/>
                        <a:defRPr/>
                      </a:pPr>
                      <a:r>
                        <a:rPr lang="fr-FR" sz="900" b="0" i="0" u="none" strike="noStrike" kern="1200" dirty="0">
                          <a:solidFill>
                            <a:srgbClr val="3B3838"/>
                          </a:solidFill>
                          <a:latin typeface="Hellix" pitchFamily="2" charset="77"/>
                          <a:ea typeface="+mn-ea"/>
                          <a:cs typeface="Gill Sans Light" panose="020B0302020104020203" pitchFamily="34" charset="-79"/>
                        </a:rPr>
                        <a:t>3. Prescriptions particulières</a:t>
                      </a:r>
                    </a:p>
                    <a:p>
                      <a:pPr marL="0" marR="0" lvl="0" indent="0" algn="l" defTabSz="1007943" rtl="0" eaLnBrk="1" fontAlgn="auto" latinLnBrk="0" hangingPunct="1">
                        <a:lnSpc>
                          <a:spcPct val="100000"/>
                        </a:lnSpc>
                        <a:spcBef>
                          <a:spcPts val="0"/>
                        </a:spcBef>
                        <a:spcAft>
                          <a:spcPts val="0"/>
                        </a:spcAft>
                        <a:buClrTx/>
                        <a:buSzTx/>
                        <a:buFontTx/>
                        <a:buNone/>
                        <a:tabLst/>
                        <a:defRPr/>
                      </a:pPr>
                      <a:r>
                        <a:rPr lang="fr-FR" sz="900" b="0" i="0" u="none" strike="noStrike" kern="1200" dirty="0">
                          <a:solidFill>
                            <a:srgbClr val="3B3838"/>
                          </a:solidFill>
                          <a:latin typeface="Hellix" pitchFamily="2" charset="77"/>
                          <a:ea typeface="+mn-ea"/>
                          <a:cs typeface="Gill Sans Light" panose="020B0302020104020203" pitchFamily="34" charset="-79"/>
                        </a:rPr>
                        <a:t>La zone </a:t>
                      </a:r>
                      <a:r>
                        <a:rPr lang="fr-FR" sz="900" b="0" i="0" u="none" strike="noStrike" kern="1200" dirty="0" err="1">
                          <a:solidFill>
                            <a:srgbClr val="3B3838"/>
                          </a:solidFill>
                          <a:latin typeface="Hellix" pitchFamily="2" charset="77"/>
                          <a:ea typeface="+mn-ea"/>
                          <a:cs typeface="Gill Sans Light" panose="020B0302020104020203" pitchFamily="34" charset="-79"/>
                        </a:rPr>
                        <a:t>Npv</a:t>
                      </a:r>
                      <a:r>
                        <a:rPr lang="fr-FR" sz="900" b="0" i="0" u="none" strike="noStrike" kern="1200" dirty="0">
                          <a:solidFill>
                            <a:srgbClr val="3B3838"/>
                          </a:solidFill>
                          <a:latin typeface="Hellix" pitchFamily="2" charset="77"/>
                          <a:ea typeface="+mn-ea"/>
                          <a:cs typeface="Gill Sans Light" panose="020B0302020104020203" pitchFamily="34" charset="-79"/>
                        </a:rPr>
                        <a:t> est </a:t>
                      </a:r>
                      <a:r>
                        <a:rPr lang="fr-FR" sz="900" b="0" i="0" u="none" strike="noStrike" kern="1200" dirty="0" err="1">
                          <a:solidFill>
                            <a:srgbClr val="3B3838"/>
                          </a:solidFill>
                          <a:latin typeface="Hellix" pitchFamily="2" charset="77"/>
                          <a:ea typeface="+mn-ea"/>
                          <a:cs typeface="Gill Sans Light" panose="020B0302020104020203" pitchFamily="34" charset="-79"/>
                        </a:rPr>
                        <a:t>concernée</a:t>
                      </a:r>
                      <a:r>
                        <a:rPr lang="fr-FR" sz="900" b="0" i="0" u="none" strike="noStrike" kern="1200" dirty="0">
                          <a:solidFill>
                            <a:srgbClr val="3B3838"/>
                          </a:solidFill>
                          <a:latin typeface="Hellix" pitchFamily="2" charset="77"/>
                          <a:ea typeface="+mn-ea"/>
                          <a:cs typeface="Gill Sans Light" panose="020B0302020104020203" pitchFamily="34" charset="-79"/>
                        </a:rPr>
                        <a:t> par les Obligations </a:t>
                      </a:r>
                      <a:r>
                        <a:rPr lang="fr-FR" sz="900" b="0" i="0" u="none" strike="noStrike" kern="1200" dirty="0" err="1">
                          <a:solidFill>
                            <a:srgbClr val="3B3838"/>
                          </a:solidFill>
                          <a:latin typeface="Hellix" pitchFamily="2" charset="77"/>
                          <a:ea typeface="+mn-ea"/>
                          <a:cs typeface="Gill Sans Light" panose="020B0302020104020203" pitchFamily="34" charset="-79"/>
                        </a:rPr>
                        <a:t>Légales</a:t>
                      </a:r>
                      <a:r>
                        <a:rPr lang="fr-FR" sz="900" b="0" i="0" u="none" strike="noStrike" kern="1200" dirty="0">
                          <a:solidFill>
                            <a:srgbClr val="3B3838"/>
                          </a:solidFill>
                          <a:latin typeface="Hellix" pitchFamily="2" charset="77"/>
                          <a:ea typeface="+mn-ea"/>
                          <a:cs typeface="Gill Sans Light" panose="020B0302020104020203" pitchFamily="34" charset="-79"/>
                        </a:rPr>
                        <a:t> de </a:t>
                      </a:r>
                      <a:r>
                        <a:rPr lang="fr-FR" sz="900" b="0" i="0" u="none" strike="noStrike" kern="1200" dirty="0" err="1">
                          <a:solidFill>
                            <a:srgbClr val="3B3838"/>
                          </a:solidFill>
                          <a:latin typeface="Hellix" pitchFamily="2" charset="77"/>
                          <a:ea typeface="+mn-ea"/>
                          <a:cs typeface="Gill Sans Light" panose="020B0302020104020203" pitchFamily="34" charset="-79"/>
                        </a:rPr>
                        <a:t>Débroussaillement</a:t>
                      </a:r>
                      <a:r>
                        <a:rPr lang="fr-FR" sz="900" b="0" i="0" u="none" strike="noStrike" kern="1200" dirty="0">
                          <a:solidFill>
                            <a:srgbClr val="3B3838"/>
                          </a:solidFill>
                          <a:latin typeface="Hellix" pitchFamily="2" charset="77"/>
                          <a:ea typeface="+mn-ea"/>
                          <a:cs typeface="Gill Sans Light" panose="020B0302020104020203" pitchFamily="34" charset="-79"/>
                        </a:rPr>
                        <a:t> (OLD), le plan de </a:t>
                      </a:r>
                      <a:r>
                        <a:rPr lang="fr-FR" sz="900" b="0" i="0" u="none" strike="noStrike" kern="1200" dirty="0" err="1">
                          <a:solidFill>
                            <a:srgbClr val="3B3838"/>
                          </a:solidFill>
                          <a:latin typeface="Hellix" pitchFamily="2" charset="77"/>
                          <a:ea typeface="+mn-ea"/>
                          <a:cs typeface="Gill Sans Light" panose="020B0302020104020203" pitchFamily="34" charset="-79"/>
                        </a:rPr>
                        <a:t>délimitation</a:t>
                      </a:r>
                      <a:r>
                        <a:rPr lang="fr-FR" sz="900" b="0" i="0" u="none" strike="noStrike" kern="1200" dirty="0">
                          <a:solidFill>
                            <a:srgbClr val="3B3838"/>
                          </a:solidFill>
                          <a:latin typeface="Hellix" pitchFamily="2" charset="77"/>
                          <a:ea typeface="+mn-ea"/>
                          <a:cs typeface="Gill Sans Light" panose="020B0302020104020203" pitchFamily="34" charset="-79"/>
                        </a:rPr>
                        <a:t> figure en annexe du PLU. </a:t>
                      </a:r>
                    </a:p>
                    <a:p>
                      <a:r>
                        <a:rPr lang="fr-FR" sz="900" b="0" i="0" u="none" strike="noStrike" kern="1200" dirty="0">
                          <a:solidFill>
                            <a:srgbClr val="00B050"/>
                          </a:solidFill>
                          <a:latin typeface="Hellix" pitchFamily="2" charset="77"/>
                          <a:ea typeface="+mn-ea"/>
                          <a:cs typeface="Gill Sans Light" panose="020B0302020104020203" pitchFamily="34" charset="-79"/>
                        </a:rPr>
                        <a:t>La zone </a:t>
                      </a:r>
                      <a:r>
                        <a:rPr lang="fr-FR" sz="900" b="0" i="0" u="none" strike="noStrike" kern="1200" dirty="0" err="1">
                          <a:solidFill>
                            <a:srgbClr val="00B050"/>
                          </a:solidFill>
                          <a:latin typeface="Hellix" pitchFamily="2" charset="77"/>
                          <a:ea typeface="+mn-ea"/>
                          <a:cs typeface="Gill Sans Light" panose="020B0302020104020203" pitchFamily="34" charset="-79"/>
                        </a:rPr>
                        <a:t>Npv</a:t>
                      </a:r>
                      <a:r>
                        <a:rPr lang="fr-FR" sz="900" b="0" i="0" u="none" strike="noStrike" kern="1200" dirty="0">
                          <a:solidFill>
                            <a:srgbClr val="00B050"/>
                          </a:solidFill>
                          <a:latin typeface="Hellix" pitchFamily="2" charset="77"/>
                          <a:ea typeface="+mn-ea"/>
                          <a:cs typeface="Gill Sans Light" panose="020B0302020104020203" pitchFamily="34" charset="-79"/>
                        </a:rPr>
                        <a:t> est </a:t>
                      </a:r>
                      <a:r>
                        <a:rPr lang="fr-FR" sz="900" b="0" i="0" u="none" strike="noStrike" kern="1200" dirty="0" err="1">
                          <a:solidFill>
                            <a:srgbClr val="00B050"/>
                          </a:solidFill>
                          <a:latin typeface="Hellix" pitchFamily="2" charset="77"/>
                          <a:ea typeface="+mn-ea"/>
                          <a:cs typeface="Gill Sans Light" panose="020B0302020104020203" pitchFamily="34" charset="-79"/>
                        </a:rPr>
                        <a:t>concernée</a:t>
                      </a:r>
                      <a:r>
                        <a:rPr lang="fr-FR" sz="900" b="0" i="0" u="none" strike="noStrike" kern="1200" dirty="0">
                          <a:solidFill>
                            <a:srgbClr val="00B050"/>
                          </a:solidFill>
                          <a:latin typeface="Hellix" pitchFamily="2" charset="77"/>
                          <a:ea typeface="+mn-ea"/>
                          <a:cs typeface="Gill Sans Light" panose="020B0302020104020203" pitchFamily="34" charset="-79"/>
                        </a:rPr>
                        <a:t> par des prescriptions </a:t>
                      </a:r>
                      <a:r>
                        <a:rPr lang="fr-FR" sz="900" b="0" i="0" u="none" strike="noStrike" kern="1200" dirty="0" err="1">
                          <a:solidFill>
                            <a:srgbClr val="00B050"/>
                          </a:solidFill>
                          <a:latin typeface="Hellix" pitchFamily="2" charset="77"/>
                          <a:ea typeface="+mn-ea"/>
                          <a:cs typeface="Gill Sans Light" panose="020B0302020104020203" pitchFamily="34" charset="-79"/>
                        </a:rPr>
                        <a:t>spéciales</a:t>
                      </a:r>
                      <a:r>
                        <a:rPr lang="fr-FR" sz="900" b="0" i="0" u="none" strike="noStrike" kern="1200" dirty="0">
                          <a:solidFill>
                            <a:srgbClr val="00B050"/>
                          </a:solidFill>
                          <a:latin typeface="Hellix" pitchFamily="2" charset="77"/>
                          <a:ea typeface="+mn-ea"/>
                          <a:cs typeface="Gill Sans Light" panose="020B0302020104020203" pitchFamily="34" charset="-79"/>
                        </a:rPr>
                        <a:t>, notamment : </a:t>
                      </a:r>
                    </a:p>
                    <a:p>
                      <a:pPr marL="171450" indent="-171450">
                        <a:buFont typeface="Arial" panose="020B0604020202020204" pitchFamily="34" charset="0"/>
                        <a:buChar char="•"/>
                      </a:pPr>
                      <a:r>
                        <a:rPr lang="fr-FR" sz="900" b="0" i="0" u="none" strike="noStrike" kern="1200" dirty="0">
                          <a:solidFill>
                            <a:srgbClr val="00B050"/>
                          </a:solidFill>
                          <a:latin typeface="Hellix" pitchFamily="2" charset="77"/>
                          <a:ea typeface="+mn-ea"/>
                          <a:cs typeface="Gill Sans Light" panose="020B0302020104020203" pitchFamily="34" charset="-79"/>
                        </a:rPr>
                        <a:t>des espaces </a:t>
                      </a:r>
                      <a:r>
                        <a:rPr lang="fr-FR" sz="900" b="0" i="0" u="none" strike="noStrike" kern="1200" dirty="0" err="1">
                          <a:solidFill>
                            <a:srgbClr val="00B050"/>
                          </a:solidFill>
                          <a:latin typeface="Hellix" pitchFamily="2" charset="77"/>
                          <a:ea typeface="+mn-ea"/>
                          <a:cs typeface="Gill Sans Light" panose="020B0302020104020203" pitchFamily="34" charset="-79"/>
                        </a:rPr>
                        <a:t>protégés</a:t>
                      </a:r>
                      <a:r>
                        <a:rPr lang="fr-FR" sz="900" b="0" i="0" u="none" strike="noStrike" kern="1200" dirty="0">
                          <a:solidFill>
                            <a:srgbClr val="00B050"/>
                          </a:solidFill>
                          <a:latin typeface="Hellix" pitchFamily="2" charset="77"/>
                          <a:ea typeface="+mn-ea"/>
                          <a:cs typeface="Gill Sans Light" panose="020B0302020104020203" pitchFamily="34" charset="-79"/>
                        </a:rPr>
                        <a:t> au titre des articles L.151-23 du code de l’urbanisme, notamment pour leur </a:t>
                      </a:r>
                      <a:r>
                        <a:rPr lang="fr-FR" sz="900" b="0" i="0" u="none" strike="noStrike" kern="1200" dirty="0" err="1">
                          <a:solidFill>
                            <a:srgbClr val="00B050"/>
                          </a:solidFill>
                          <a:latin typeface="Hellix" pitchFamily="2" charset="77"/>
                          <a:ea typeface="+mn-ea"/>
                          <a:cs typeface="Gill Sans Light" panose="020B0302020104020203" pitchFamily="34" charset="-79"/>
                        </a:rPr>
                        <a:t>intérêt</a:t>
                      </a:r>
                      <a:r>
                        <a:rPr lang="fr-FR" sz="900" b="0" i="0" u="none" strike="noStrike" kern="1200" dirty="0">
                          <a:solidFill>
                            <a:srgbClr val="00B050"/>
                          </a:solidFill>
                          <a:latin typeface="Hellix" pitchFamily="2" charset="77"/>
                          <a:ea typeface="+mn-ea"/>
                          <a:cs typeface="Gill Sans Light" panose="020B0302020104020203" pitchFamily="34" charset="-79"/>
                        </a:rPr>
                        <a:t> paysager, </a:t>
                      </a:r>
                      <a:r>
                        <a:rPr lang="fr-FR" sz="900" b="0" i="0" u="none" strike="noStrike" kern="1200" dirty="0" err="1">
                          <a:solidFill>
                            <a:srgbClr val="00B050"/>
                          </a:solidFill>
                          <a:latin typeface="Hellix" pitchFamily="2" charset="77"/>
                          <a:ea typeface="+mn-ea"/>
                          <a:cs typeface="Gill Sans Light" panose="020B0302020104020203" pitchFamily="34" charset="-79"/>
                        </a:rPr>
                        <a:t>écologique</a:t>
                      </a:r>
                      <a:r>
                        <a:rPr lang="fr-FR" sz="900" b="0" i="0" u="none" strike="noStrike" kern="1200" dirty="0">
                          <a:solidFill>
                            <a:srgbClr val="00B050"/>
                          </a:solidFill>
                          <a:latin typeface="Hellix" pitchFamily="2" charset="77"/>
                          <a:ea typeface="+mn-ea"/>
                          <a:cs typeface="Gill Sans Light" panose="020B0302020104020203" pitchFamily="34" charset="-79"/>
                        </a:rPr>
                        <a:t>. Des </a:t>
                      </a:r>
                      <a:r>
                        <a:rPr lang="fr-FR" sz="900" b="0" i="0" u="none" strike="noStrike" kern="1200" dirty="0" err="1">
                          <a:solidFill>
                            <a:srgbClr val="00B050"/>
                          </a:solidFill>
                          <a:latin typeface="Hellix" pitchFamily="2" charset="77"/>
                          <a:ea typeface="+mn-ea"/>
                          <a:cs typeface="Gill Sans Light" panose="020B0302020104020203" pitchFamily="34" charset="-79"/>
                        </a:rPr>
                        <a:t>règles</a:t>
                      </a:r>
                      <a:r>
                        <a:rPr lang="fr-FR" sz="900" b="0" i="0" u="none" strike="noStrike" kern="1200" dirty="0">
                          <a:solidFill>
                            <a:srgbClr val="00B050"/>
                          </a:solidFill>
                          <a:latin typeface="Hellix" pitchFamily="2" charset="77"/>
                          <a:ea typeface="+mn-ea"/>
                          <a:cs typeface="Gill Sans Light" panose="020B0302020104020203" pitchFamily="34" charset="-79"/>
                        </a:rPr>
                        <a:t> </a:t>
                      </a:r>
                      <a:r>
                        <a:rPr lang="fr-FR" sz="900" b="0" i="0" u="none" strike="noStrike" kern="1200" dirty="0" err="1">
                          <a:solidFill>
                            <a:srgbClr val="00B050"/>
                          </a:solidFill>
                          <a:latin typeface="Hellix" pitchFamily="2" charset="77"/>
                          <a:ea typeface="+mn-ea"/>
                          <a:cs typeface="Gill Sans Light" panose="020B0302020104020203" pitchFamily="34" charset="-79"/>
                        </a:rPr>
                        <a:t>spécifiques</a:t>
                      </a:r>
                      <a:r>
                        <a:rPr lang="fr-FR" sz="900" b="0" i="0" u="none" strike="noStrike" kern="1200" dirty="0">
                          <a:solidFill>
                            <a:srgbClr val="00B050"/>
                          </a:solidFill>
                          <a:latin typeface="Hellix" pitchFamily="2" charset="77"/>
                          <a:ea typeface="+mn-ea"/>
                          <a:cs typeface="Gill Sans Light" panose="020B0302020104020203" pitchFamily="34" charset="-79"/>
                        </a:rPr>
                        <a:t> à leur </a:t>
                      </a:r>
                      <a:r>
                        <a:rPr lang="fr-FR" sz="900" b="0" i="0" u="none" strike="noStrike" kern="1200" dirty="0" err="1">
                          <a:solidFill>
                            <a:srgbClr val="00B050"/>
                          </a:solidFill>
                          <a:latin typeface="Hellix" pitchFamily="2" charset="77"/>
                          <a:ea typeface="+mn-ea"/>
                          <a:cs typeface="Gill Sans Light" panose="020B0302020104020203" pitchFamily="34" charset="-79"/>
                        </a:rPr>
                        <a:t>préservation</a:t>
                      </a:r>
                      <a:r>
                        <a:rPr lang="fr-FR" sz="900" b="0" i="0" u="none" strike="noStrike" kern="1200" dirty="0">
                          <a:solidFill>
                            <a:srgbClr val="00B050"/>
                          </a:solidFill>
                          <a:latin typeface="Hellix" pitchFamily="2" charset="77"/>
                          <a:ea typeface="+mn-ea"/>
                          <a:cs typeface="Gill Sans Light" panose="020B0302020104020203" pitchFamily="34" charset="-79"/>
                        </a:rPr>
                        <a:t> sont </a:t>
                      </a:r>
                      <a:r>
                        <a:rPr lang="fr-FR" sz="900" b="0" i="0" u="none" strike="noStrike" kern="1200" dirty="0" err="1">
                          <a:solidFill>
                            <a:srgbClr val="00B050"/>
                          </a:solidFill>
                          <a:latin typeface="Hellix" pitchFamily="2" charset="77"/>
                          <a:ea typeface="+mn-ea"/>
                          <a:cs typeface="Gill Sans Light" panose="020B0302020104020203" pitchFamily="34" charset="-79"/>
                        </a:rPr>
                        <a:t>établies</a:t>
                      </a:r>
                      <a:r>
                        <a:rPr lang="fr-FR" sz="900" b="0" i="0" u="none" strike="noStrike" kern="1200" dirty="0">
                          <a:solidFill>
                            <a:srgbClr val="00B050"/>
                          </a:solidFill>
                          <a:latin typeface="Hellix" pitchFamily="2" charset="77"/>
                          <a:ea typeface="+mn-ea"/>
                          <a:cs typeface="Gill Sans Light" panose="020B0302020104020203" pitchFamily="34" charset="-79"/>
                        </a:rPr>
                        <a:t> ; </a:t>
                      </a:r>
                    </a:p>
                    <a:p>
                      <a:pPr marL="0" marR="0" lvl="0" indent="0" algn="l" defTabSz="1007943" rtl="0" eaLnBrk="1" fontAlgn="auto" latinLnBrk="0" hangingPunct="1">
                        <a:lnSpc>
                          <a:spcPct val="100000"/>
                        </a:lnSpc>
                        <a:spcBef>
                          <a:spcPts val="0"/>
                        </a:spcBef>
                        <a:spcAft>
                          <a:spcPts val="0"/>
                        </a:spcAft>
                        <a:buClrTx/>
                        <a:buSzTx/>
                        <a:buFontTx/>
                        <a:buNone/>
                        <a:tabLst/>
                        <a:defRPr/>
                      </a:pPr>
                      <a:endParaRPr lang="fr-FR" sz="900" b="0" i="0" u="none" strike="noStrike" kern="1200" dirty="0">
                        <a:solidFill>
                          <a:srgbClr val="3B3838"/>
                        </a:solidFill>
                        <a:latin typeface="Hellix" pitchFamily="2" charset="77"/>
                        <a:ea typeface="+mn-ea"/>
                        <a:cs typeface="Gill Sans Light" panose="020B0302020104020203" pitchFamily="34" charset="-79"/>
                      </a:endParaRPr>
                    </a:p>
                    <a:p>
                      <a:pPr marL="0" marR="0" lvl="0" indent="0" algn="l" defTabSz="1007943" rtl="0" eaLnBrk="1" fontAlgn="auto" latinLnBrk="0" hangingPunct="1">
                        <a:lnSpc>
                          <a:spcPct val="100000"/>
                        </a:lnSpc>
                        <a:spcBef>
                          <a:spcPts val="0"/>
                        </a:spcBef>
                        <a:spcAft>
                          <a:spcPts val="0"/>
                        </a:spcAft>
                        <a:buClrTx/>
                        <a:buSzTx/>
                        <a:buFontTx/>
                        <a:buNone/>
                        <a:tabLst/>
                        <a:defRPr/>
                      </a:pPr>
                      <a:r>
                        <a:rPr lang="fr-FR" sz="900" b="0" i="0" u="none" strike="noStrike" kern="1200" dirty="0">
                          <a:solidFill>
                            <a:srgbClr val="3B3838"/>
                          </a:solidFill>
                          <a:latin typeface="Hellix" pitchFamily="2" charset="77"/>
                          <a:ea typeface="+mn-ea"/>
                          <a:cs typeface="Gill Sans Light" panose="020B0302020104020203" pitchFamily="34" charset="-79"/>
                        </a:rPr>
                        <a:t>4. Risques et nuisances </a:t>
                      </a:r>
                    </a:p>
                    <a:p>
                      <a:pPr marL="0" marR="0" lvl="0" indent="0" algn="l" defTabSz="1007943" rtl="0" eaLnBrk="1" fontAlgn="auto" latinLnBrk="0" hangingPunct="1">
                        <a:lnSpc>
                          <a:spcPct val="100000"/>
                        </a:lnSpc>
                        <a:spcBef>
                          <a:spcPts val="0"/>
                        </a:spcBef>
                        <a:spcAft>
                          <a:spcPts val="0"/>
                        </a:spcAft>
                        <a:buClrTx/>
                        <a:buSzTx/>
                        <a:buFontTx/>
                        <a:buNone/>
                        <a:tabLst/>
                        <a:defRPr/>
                      </a:pPr>
                      <a:endParaRPr lang="fr-FR" sz="900" b="0" i="0" u="none" strike="noStrike" kern="1200" dirty="0">
                        <a:solidFill>
                          <a:srgbClr val="3B3838"/>
                        </a:solidFill>
                        <a:latin typeface="Hellix" pitchFamily="2" charset="77"/>
                        <a:ea typeface="+mn-ea"/>
                        <a:cs typeface="Gill Sans Light" panose="020B0302020104020203" pitchFamily="34" charset="-79"/>
                      </a:endParaRPr>
                    </a:p>
                    <a:p>
                      <a:pPr marL="0" marR="0" lvl="0" indent="0" algn="l" defTabSz="1007943" rtl="0" eaLnBrk="1" fontAlgn="auto" latinLnBrk="0" hangingPunct="1">
                        <a:lnSpc>
                          <a:spcPct val="100000"/>
                        </a:lnSpc>
                        <a:spcBef>
                          <a:spcPts val="0"/>
                        </a:spcBef>
                        <a:spcAft>
                          <a:spcPts val="0"/>
                        </a:spcAft>
                        <a:buClrTx/>
                        <a:buSzTx/>
                        <a:buFontTx/>
                        <a:buNone/>
                        <a:tabLst/>
                        <a:defRPr/>
                      </a:pPr>
                      <a:r>
                        <a:rPr lang="fr-FR" sz="900" b="0" i="0" u="none" strike="noStrike" kern="1200" dirty="0">
                          <a:solidFill>
                            <a:srgbClr val="3B3838"/>
                          </a:solidFill>
                          <a:latin typeface="Hellix" pitchFamily="2" charset="77"/>
                          <a:ea typeface="+mn-ea"/>
                          <a:cs typeface="Gill Sans Light" panose="020B0302020104020203" pitchFamily="34" charset="-79"/>
                        </a:rPr>
                        <a:t>[…]</a:t>
                      </a:r>
                    </a:p>
                    <a:p>
                      <a:pPr marL="0" marR="0" lvl="0" indent="0" algn="l" defTabSz="1007943" rtl="0" eaLnBrk="1" fontAlgn="auto" latinLnBrk="0" hangingPunct="1">
                        <a:lnSpc>
                          <a:spcPct val="100000"/>
                        </a:lnSpc>
                        <a:spcBef>
                          <a:spcPts val="0"/>
                        </a:spcBef>
                        <a:spcAft>
                          <a:spcPts val="0"/>
                        </a:spcAft>
                        <a:buClrTx/>
                        <a:buSzTx/>
                        <a:buFontTx/>
                        <a:buNone/>
                        <a:tabLst/>
                        <a:defRPr/>
                      </a:pPr>
                      <a:endParaRPr lang="fr-FR" sz="900" b="0" i="0" u="none" strike="noStrike" kern="1200" dirty="0">
                        <a:solidFill>
                          <a:srgbClr val="3B3838"/>
                        </a:solidFill>
                        <a:latin typeface="Hellix" pitchFamily="2" charset="77"/>
                        <a:ea typeface="+mn-ea"/>
                        <a:cs typeface="Gill Sans Light" panose="020B0302020104020203" pitchFamily="34" charset="-79"/>
                      </a:endParaRPr>
                    </a:p>
                    <a:p>
                      <a:r>
                        <a:rPr lang="fr-FR" sz="900" b="0" i="0" u="none" strike="noStrike" kern="1200" dirty="0">
                          <a:solidFill>
                            <a:srgbClr val="3B3838"/>
                          </a:solidFill>
                          <a:latin typeface="Hellix" pitchFamily="2" charset="77"/>
                          <a:ea typeface="+mn-ea"/>
                          <a:cs typeface="Gill Sans Light" panose="020B0302020104020203" pitchFamily="34" charset="-79"/>
                        </a:rPr>
                        <a:t>La zone </a:t>
                      </a:r>
                      <a:r>
                        <a:rPr lang="fr-FR" sz="900" b="0" i="0" u="none" strike="noStrike" kern="1200" dirty="0" err="1">
                          <a:solidFill>
                            <a:srgbClr val="3B3838"/>
                          </a:solidFill>
                          <a:latin typeface="Hellix" pitchFamily="2" charset="77"/>
                          <a:ea typeface="+mn-ea"/>
                          <a:cs typeface="Gill Sans Light" panose="020B0302020104020203" pitchFamily="34" charset="-79"/>
                        </a:rPr>
                        <a:t>Npv</a:t>
                      </a:r>
                      <a:r>
                        <a:rPr lang="fr-FR" sz="900" b="0" i="0" u="none" strike="noStrike" kern="1200" dirty="0">
                          <a:solidFill>
                            <a:srgbClr val="3B3838"/>
                          </a:solidFill>
                          <a:latin typeface="Hellix" pitchFamily="2" charset="77"/>
                          <a:ea typeface="+mn-ea"/>
                          <a:cs typeface="Gill Sans Light" panose="020B0302020104020203" pitchFamily="34" charset="-79"/>
                        </a:rPr>
                        <a:t> est </a:t>
                      </a:r>
                      <a:r>
                        <a:rPr lang="fr-FR" sz="900" b="0" i="0" u="none" strike="noStrike" kern="1200" dirty="0" err="1">
                          <a:solidFill>
                            <a:srgbClr val="3B3838"/>
                          </a:solidFill>
                          <a:latin typeface="Hellix" pitchFamily="2" charset="77"/>
                          <a:ea typeface="+mn-ea"/>
                          <a:cs typeface="Gill Sans Light" panose="020B0302020104020203" pitchFamily="34" charset="-79"/>
                        </a:rPr>
                        <a:t>concernée</a:t>
                      </a:r>
                      <a:r>
                        <a:rPr lang="fr-FR" sz="900" b="0" i="0" u="none" strike="noStrike" kern="1200" dirty="0">
                          <a:solidFill>
                            <a:srgbClr val="3B3838"/>
                          </a:solidFill>
                          <a:latin typeface="Hellix" pitchFamily="2" charset="77"/>
                          <a:ea typeface="+mn-ea"/>
                          <a:cs typeface="Gill Sans Light" panose="020B0302020104020203" pitchFamily="34" charset="-79"/>
                        </a:rPr>
                        <a:t> par : </a:t>
                      </a:r>
                    </a:p>
                    <a:p>
                      <a:pPr marL="171450" indent="-171450">
                        <a:buFont typeface="Arial" panose="020B0604020202020204" pitchFamily="34" charset="0"/>
                        <a:buChar char="•"/>
                      </a:pPr>
                      <a:r>
                        <a:rPr lang="fr-FR" sz="900" b="0" i="0" u="none" strike="noStrike" kern="1200" dirty="0">
                          <a:solidFill>
                            <a:srgbClr val="3B3838"/>
                          </a:solidFill>
                          <a:latin typeface="Hellix" pitchFamily="2" charset="77"/>
                          <a:ea typeface="+mn-ea"/>
                          <a:cs typeface="Gill Sans Light" panose="020B0302020104020203" pitchFamily="34" charset="-79"/>
                        </a:rPr>
                        <a:t>un </a:t>
                      </a:r>
                      <a:r>
                        <a:rPr lang="fr-FR" sz="900" b="0" i="0" u="none" strike="noStrike" kern="1200" dirty="0" err="1">
                          <a:solidFill>
                            <a:srgbClr val="3B3838"/>
                          </a:solidFill>
                          <a:latin typeface="Hellix" pitchFamily="2" charset="77"/>
                          <a:ea typeface="+mn-ea"/>
                          <a:cs typeface="Gill Sans Light" panose="020B0302020104020203" pitchFamily="34" charset="-79"/>
                        </a:rPr>
                        <a:t>aléa</a:t>
                      </a:r>
                      <a:r>
                        <a:rPr lang="fr-FR" sz="900" b="0" i="0" u="none" strike="noStrike" kern="1200" dirty="0">
                          <a:solidFill>
                            <a:srgbClr val="3B3838"/>
                          </a:solidFill>
                          <a:latin typeface="Hellix" pitchFamily="2" charset="77"/>
                          <a:ea typeface="+mn-ea"/>
                          <a:cs typeface="Gill Sans Light" panose="020B0302020104020203" pitchFamily="34" charset="-79"/>
                        </a:rPr>
                        <a:t> « retrait et gonflement des argiles » MODÉRÉ </a:t>
                      </a:r>
                      <a:r>
                        <a:rPr lang="fr-FR" sz="900" b="0" i="0" u="none" strike="noStrike" kern="1200" dirty="0">
                          <a:solidFill>
                            <a:srgbClr val="00B050"/>
                          </a:solidFill>
                          <a:latin typeface="Hellix" pitchFamily="2" charset="77"/>
                          <a:ea typeface="+mn-ea"/>
                          <a:cs typeface="Gill Sans Light" panose="020B0302020104020203" pitchFamily="34" charset="-79"/>
                        </a:rPr>
                        <a:t>à FORT</a:t>
                      </a:r>
                      <a:r>
                        <a:rPr lang="fr-FR" sz="900" b="0" i="0" u="none" strike="noStrike" kern="1200" dirty="0">
                          <a:solidFill>
                            <a:srgbClr val="3B3838"/>
                          </a:solidFill>
                          <a:latin typeface="Hellix" pitchFamily="2" charset="77"/>
                          <a:ea typeface="+mn-ea"/>
                          <a:cs typeface="Gill Sans Light" panose="020B0302020104020203" pitchFamily="34" charset="-79"/>
                        </a:rPr>
                        <a:t>. Il est recommandé aux constructeurs de respecter un ensemble de mesures permettant de limiter l’ampleur du </a:t>
                      </a:r>
                      <a:r>
                        <a:rPr lang="fr-FR" sz="900" b="0" i="0" u="none" strike="noStrike" kern="1200" dirty="0" err="1">
                          <a:solidFill>
                            <a:srgbClr val="3B3838"/>
                          </a:solidFill>
                          <a:latin typeface="Hellix" pitchFamily="2" charset="77"/>
                          <a:ea typeface="+mn-ea"/>
                          <a:cs typeface="Gill Sans Light" panose="020B0302020104020203" pitchFamily="34" charset="-79"/>
                        </a:rPr>
                        <a:t>phénomène</a:t>
                      </a:r>
                      <a:r>
                        <a:rPr lang="fr-FR" sz="900" b="0" i="0" u="none" strike="noStrike" kern="1200" dirty="0">
                          <a:solidFill>
                            <a:srgbClr val="3B3838"/>
                          </a:solidFill>
                          <a:latin typeface="Hellix" pitchFamily="2" charset="77"/>
                          <a:ea typeface="+mn-ea"/>
                          <a:cs typeface="Gill Sans Light" panose="020B0302020104020203" pitchFamily="34" charset="-79"/>
                        </a:rPr>
                        <a:t> sur les constructions joint en annexe du PLU. </a:t>
                      </a:r>
                    </a:p>
                    <a:p>
                      <a:pPr marL="171450" indent="-171450">
                        <a:buFont typeface="Arial" panose="020B0604020202020204" pitchFamily="34" charset="0"/>
                        <a:buChar char="•"/>
                      </a:pPr>
                      <a:r>
                        <a:rPr lang="fr-FR" sz="900" b="0" i="0" u="none" strike="noStrike" kern="1200" dirty="0">
                          <a:solidFill>
                            <a:srgbClr val="3B3838"/>
                          </a:solidFill>
                          <a:latin typeface="Hellix" pitchFamily="2" charset="77"/>
                          <a:ea typeface="+mn-ea"/>
                          <a:cs typeface="Gill Sans Light" panose="020B0302020104020203" pitchFamily="34" charset="-79"/>
                        </a:rPr>
                        <a:t>un risque feu de </a:t>
                      </a:r>
                      <a:r>
                        <a:rPr lang="fr-FR" sz="900" b="0" i="0" u="none" strike="noStrike" kern="1200" dirty="0" err="1">
                          <a:solidFill>
                            <a:srgbClr val="3B3838"/>
                          </a:solidFill>
                          <a:latin typeface="Hellix" pitchFamily="2" charset="77"/>
                          <a:ea typeface="+mn-ea"/>
                          <a:cs typeface="Gill Sans Light" panose="020B0302020104020203" pitchFamily="34" charset="-79"/>
                        </a:rPr>
                        <a:t>forêt</a:t>
                      </a:r>
                      <a:r>
                        <a:rPr lang="fr-FR" sz="900" b="0" i="0" u="none" strike="noStrike" kern="1200" dirty="0">
                          <a:solidFill>
                            <a:srgbClr val="3B3838"/>
                          </a:solidFill>
                          <a:latin typeface="Hellix" pitchFamily="2" charset="77"/>
                          <a:ea typeface="+mn-ea"/>
                          <a:cs typeface="Gill Sans Light" panose="020B0302020104020203" pitchFamily="34" charset="-79"/>
                        </a:rPr>
                        <a:t> FORT à l’</a:t>
                      </a:r>
                      <a:r>
                        <a:rPr lang="fr-FR" sz="900" b="0" i="0" u="none" strike="noStrike" kern="1200" dirty="0" err="1">
                          <a:solidFill>
                            <a:srgbClr val="3B3838"/>
                          </a:solidFill>
                          <a:latin typeface="Hellix" pitchFamily="2" charset="77"/>
                          <a:ea typeface="+mn-ea"/>
                          <a:cs typeface="Gill Sans Light" panose="020B0302020104020203" pitchFamily="34" charset="-79"/>
                        </a:rPr>
                        <a:t>échelle</a:t>
                      </a:r>
                      <a:r>
                        <a:rPr lang="fr-FR" sz="900" b="0" i="0" u="none" strike="noStrike" kern="1200" dirty="0">
                          <a:solidFill>
                            <a:srgbClr val="3B3838"/>
                          </a:solidFill>
                          <a:latin typeface="Hellix" pitchFamily="2" charset="77"/>
                          <a:ea typeface="+mn-ea"/>
                          <a:cs typeface="Gill Sans Light" panose="020B0302020104020203" pitchFamily="34" charset="-79"/>
                        </a:rPr>
                        <a:t> de la commune d’</a:t>
                      </a:r>
                      <a:r>
                        <a:rPr lang="fr-FR" sz="900" b="0" i="0" u="none" strike="noStrike" kern="1200" dirty="0" err="1">
                          <a:solidFill>
                            <a:srgbClr val="3B3838"/>
                          </a:solidFill>
                          <a:latin typeface="Hellix" pitchFamily="2" charset="77"/>
                          <a:ea typeface="+mn-ea"/>
                          <a:cs typeface="Gill Sans Light" panose="020B0302020104020203" pitchFamily="34" charset="-79"/>
                        </a:rPr>
                        <a:t>après</a:t>
                      </a:r>
                      <a:r>
                        <a:rPr lang="fr-FR" sz="900" b="0" i="0" u="none" strike="noStrike" kern="1200" dirty="0">
                          <a:solidFill>
                            <a:srgbClr val="3B3838"/>
                          </a:solidFill>
                          <a:latin typeface="Hellix" pitchFamily="2" charset="77"/>
                          <a:ea typeface="+mn-ea"/>
                          <a:cs typeface="Gill Sans Light" panose="020B0302020104020203" pitchFamily="34" charset="-79"/>
                        </a:rPr>
                        <a:t> le Dossier </a:t>
                      </a:r>
                      <a:r>
                        <a:rPr lang="fr-FR" sz="900" b="0" i="0" u="none" strike="noStrike" kern="1200" dirty="0" err="1">
                          <a:solidFill>
                            <a:srgbClr val="3B3838"/>
                          </a:solidFill>
                          <a:latin typeface="Hellix" pitchFamily="2" charset="77"/>
                          <a:ea typeface="+mn-ea"/>
                          <a:cs typeface="Gill Sans Light" panose="020B0302020104020203" pitchFamily="34" charset="-79"/>
                        </a:rPr>
                        <a:t>Départemental</a:t>
                      </a:r>
                      <a:r>
                        <a:rPr lang="fr-FR" sz="900" b="0" i="0" u="none" strike="noStrike" kern="1200" dirty="0">
                          <a:solidFill>
                            <a:srgbClr val="3B3838"/>
                          </a:solidFill>
                          <a:latin typeface="Hellix" pitchFamily="2" charset="77"/>
                          <a:ea typeface="+mn-ea"/>
                          <a:cs typeface="Gill Sans Light" panose="020B0302020104020203" pitchFamily="34" charset="-79"/>
                        </a:rPr>
                        <a:t> des Risques Majeurs de juillet 2021. </a:t>
                      </a:r>
                    </a:p>
                    <a:p>
                      <a:pPr marL="171450" indent="-171450">
                        <a:buFont typeface="Arial" panose="020B0604020202020204" pitchFamily="34" charset="0"/>
                        <a:buChar char="•"/>
                      </a:pPr>
                      <a:r>
                        <a:rPr lang="fr-FR" sz="900" b="0" i="0" u="none" strike="noStrike" kern="1200" dirty="0">
                          <a:solidFill>
                            <a:srgbClr val="3B3838"/>
                          </a:solidFill>
                          <a:latin typeface="Hellix" pitchFamily="2" charset="77"/>
                          <a:ea typeface="+mn-ea"/>
                          <a:cs typeface="Gill Sans Light" panose="020B0302020104020203" pitchFamily="34" charset="-79"/>
                        </a:rPr>
                        <a:t>un </a:t>
                      </a:r>
                      <a:r>
                        <a:rPr lang="fr-FR" sz="900" b="0" i="0" u="none" strike="noStrike" kern="1200" dirty="0" err="1">
                          <a:solidFill>
                            <a:srgbClr val="3B3838"/>
                          </a:solidFill>
                          <a:latin typeface="Hellix" pitchFamily="2" charset="77"/>
                          <a:ea typeface="+mn-ea"/>
                          <a:cs typeface="Gill Sans Light" panose="020B0302020104020203" pitchFamily="34" charset="-79"/>
                        </a:rPr>
                        <a:t>aléa</a:t>
                      </a:r>
                      <a:r>
                        <a:rPr lang="fr-FR" sz="900" b="0" i="0" u="none" strike="noStrike" kern="1200" dirty="0">
                          <a:solidFill>
                            <a:srgbClr val="3B3838"/>
                          </a:solidFill>
                          <a:latin typeface="Hellix" pitchFamily="2" charset="77"/>
                          <a:ea typeface="+mn-ea"/>
                          <a:cs typeface="Gill Sans Light" panose="020B0302020104020203" pitchFamily="34" charset="-79"/>
                        </a:rPr>
                        <a:t> « feu de </a:t>
                      </a:r>
                      <a:r>
                        <a:rPr lang="fr-FR" sz="900" b="0" i="0" u="none" strike="noStrike" kern="1200" dirty="0" err="1">
                          <a:solidFill>
                            <a:srgbClr val="3B3838"/>
                          </a:solidFill>
                          <a:latin typeface="Hellix" pitchFamily="2" charset="77"/>
                          <a:ea typeface="+mn-ea"/>
                          <a:cs typeface="Gill Sans Light" panose="020B0302020104020203" pitchFamily="34" charset="-79"/>
                        </a:rPr>
                        <a:t>forêt</a:t>
                      </a:r>
                      <a:r>
                        <a:rPr lang="fr-FR" sz="900" b="0" i="0" u="none" strike="noStrike" kern="1200" dirty="0">
                          <a:solidFill>
                            <a:srgbClr val="3B3838"/>
                          </a:solidFill>
                          <a:latin typeface="Hellix" pitchFamily="2" charset="77"/>
                          <a:ea typeface="+mn-ea"/>
                          <a:cs typeface="Gill Sans Light" panose="020B0302020104020203" pitchFamily="34" charset="-79"/>
                        </a:rPr>
                        <a:t> » NUL à </a:t>
                      </a:r>
                      <a:r>
                        <a:rPr lang="fr-FR" sz="900" b="0" i="0" u="none" strike="sngStrike" kern="1200" dirty="0">
                          <a:solidFill>
                            <a:srgbClr val="FF0000"/>
                          </a:solidFill>
                          <a:latin typeface="Hellix" pitchFamily="2" charset="77"/>
                          <a:ea typeface="+mn-ea"/>
                          <a:cs typeface="Gill Sans Light" panose="020B0302020104020203" pitchFamily="34" charset="-79"/>
                        </a:rPr>
                        <a:t>FORT</a:t>
                      </a:r>
                      <a:r>
                        <a:rPr lang="fr-FR" sz="900" b="0" i="0" u="none" strike="noStrike" kern="1200" dirty="0">
                          <a:solidFill>
                            <a:srgbClr val="3B3838"/>
                          </a:solidFill>
                          <a:latin typeface="Hellix" pitchFamily="2" charset="77"/>
                          <a:ea typeface="+mn-ea"/>
                          <a:cs typeface="Gill Sans Light" panose="020B0302020104020203" pitchFamily="34" charset="-79"/>
                        </a:rPr>
                        <a:t> </a:t>
                      </a:r>
                      <a:r>
                        <a:rPr lang="fr-FR" sz="900" b="0" i="0" u="none" strike="noStrike" kern="1200" dirty="0">
                          <a:solidFill>
                            <a:srgbClr val="00B050"/>
                          </a:solidFill>
                          <a:latin typeface="Hellix" pitchFamily="2" charset="77"/>
                          <a:ea typeface="+mn-ea"/>
                          <a:cs typeface="Gill Sans Light" panose="020B0302020104020203" pitchFamily="34" charset="-79"/>
                        </a:rPr>
                        <a:t>EXCEPTIONNEL</a:t>
                      </a:r>
                      <a:r>
                        <a:rPr lang="fr-FR" sz="900" b="0" i="0" u="none" strike="noStrike" kern="1200" dirty="0">
                          <a:solidFill>
                            <a:srgbClr val="3B3838"/>
                          </a:solidFill>
                          <a:latin typeface="Hellix" pitchFamily="2" charset="77"/>
                          <a:ea typeface="+mn-ea"/>
                          <a:cs typeface="Gill Sans Light" panose="020B0302020104020203" pitchFamily="34" charset="-79"/>
                        </a:rPr>
                        <a:t> d’</a:t>
                      </a:r>
                      <a:r>
                        <a:rPr lang="fr-FR" sz="900" b="0" i="0" u="none" strike="noStrike" kern="1200" dirty="0" err="1">
                          <a:solidFill>
                            <a:srgbClr val="3B3838"/>
                          </a:solidFill>
                          <a:latin typeface="Hellix" pitchFamily="2" charset="77"/>
                          <a:ea typeface="+mn-ea"/>
                          <a:cs typeface="Gill Sans Light" panose="020B0302020104020203" pitchFamily="34" charset="-79"/>
                        </a:rPr>
                        <a:t>après</a:t>
                      </a:r>
                      <a:r>
                        <a:rPr lang="fr-FR" sz="900" b="0" i="0" u="none" strike="noStrike" kern="1200" dirty="0">
                          <a:solidFill>
                            <a:srgbClr val="3B3838"/>
                          </a:solidFill>
                          <a:latin typeface="Hellix" pitchFamily="2" charset="77"/>
                          <a:ea typeface="+mn-ea"/>
                          <a:cs typeface="Gill Sans Light" panose="020B0302020104020203" pitchFamily="34" charset="-79"/>
                        </a:rPr>
                        <a:t> la cartographie de la DDTM de l’</a:t>
                      </a:r>
                      <a:r>
                        <a:rPr lang="fr-FR" sz="900" b="0" i="0" u="none" strike="noStrike" kern="1200" dirty="0" err="1">
                          <a:solidFill>
                            <a:srgbClr val="3B3838"/>
                          </a:solidFill>
                          <a:latin typeface="Hellix" pitchFamily="2" charset="77"/>
                          <a:ea typeface="+mn-ea"/>
                          <a:cs typeface="Gill Sans Light" panose="020B0302020104020203" pitchFamily="34" charset="-79"/>
                        </a:rPr>
                        <a:t>Hérault</a:t>
                      </a:r>
                      <a:r>
                        <a:rPr lang="fr-FR" sz="900" b="0" i="0" u="none" strike="noStrike" kern="1200" dirty="0">
                          <a:solidFill>
                            <a:srgbClr val="3B3838"/>
                          </a:solidFill>
                          <a:latin typeface="Hellix" pitchFamily="2" charset="77"/>
                          <a:ea typeface="+mn-ea"/>
                          <a:cs typeface="Gill Sans Light" panose="020B0302020104020203" pitchFamily="34" charset="-79"/>
                        </a:rPr>
                        <a:t> de </a:t>
                      </a:r>
                      <a:r>
                        <a:rPr lang="fr-FR" sz="900" b="0" i="0" u="none" strike="noStrike" kern="1200" dirty="0" err="1">
                          <a:solidFill>
                            <a:srgbClr val="3B3838"/>
                          </a:solidFill>
                          <a:latin typeface="Hellix" pitchFamily="2" charset="77"/>
                          <a:ea typeface="+mn-ea"/>
                          <a:cs typeface="Gill Sans Light" panose="020B0302020104020203" pitchFamily="34" charset="-79"/>
                        </a:rPr>
                        <a:t>décembre</a:t>
                      </a:r>
                      <a:r>
                        <a:rPr lang="fr-FR" sz="900" b="0" i="0" u="none" strike="noStrike" kern="1200" dirty="0">
                          <a:solidFill>
                            <a:srgbClr val="3B3838"/>
                          </a:solidFill>
                          <a:latin typeface="Hellix" pitchFamily="2" charset="77"/>
                          <a:ea typeface="+mn-ea"/>
                          <a:cs typeface="Gill Sans Light" panose="020B0302020104020203" pitchFamily="34" charset="-79"/>
                        </a:rPr>
                        <a:t> 2021. </a:t>
                      </a:r>
                    </a:p>
                    <a:p>
                      <a:endParaRPr lang="fr-FR" sz="900" b="0" i="0" u="none" strike="noStrike" kern="1200" dirty="0">
                        <a:solidFill>
                          <a:srgbClr val="3B3838"/>
                        </a:solidFill>
                        <a:latin typeface="Hellix" pitchFamily="2" charset="77"/>
                        <a:ea typeface="+mn-ea"/>
                        <a:cs typeface="Gill Sans Light" panose="020B0302020104020203" pitchFamily="34" charset="-79"/>
                      </a:endParaRPr>
                    </a:p>
                  </a:txBody>
                  <a:tcPr marL="98694"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5970773"/>
                  </a:ext>
                </a:extLst>
              </a:tr>
              <a:tr h="400258">
                <a:tc>
                  <a:txBody>
                    <a:bodyPr/>
                    <a:lstStyle/>
                    <a:p>
                      <a:pPr marL="0" algn="l" defTabSz="478880" rtl="0" eaLnBrk="1" latinLnBrk="0" hangingPunct="1"/>
                      <a:r>
                        <a:rPr lang="fr-FR" sz="900" b="1" i="1" kern="1200" dirty="0">
                          <a:solidFill>
                            <a:srgbClr val="3B3838"/>
                          </a:solidFill>
                          <a:latin typeface="Hellix Bold" pitchFamily="2" charset="77"/>
                          <a:ea typeface="+mn-ea"/>
                          <a:cs typeface="Gill Sans Light" panose="020B0302020104020203" pitchFamily="34" charset="-79"/>
                        </a:rPr>
                        <a:t>Justification des modifications apportées</a:t>
                      </a:r>
                    </a:p>
                  </a:txBody>
                  <a:tcPr marL="98694"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ECEC"/>
                    </a:solidFill>
                  </a:tcPr>
                </a:tc>
                <a:extLst>
                  <a:ext uri="{0D108BD9-81ED-4DB2-BD59-A6C34878D82A}">
                    <a16:rowId xmlns:a16="http://schemas.microsoft.com/office/drawing/2014/main" val="1070086164"/>
                  </a:ext>
                </a:extLst>
              </a:tr>
              <a:tr h="400258">
                <a:tc>
                  <a:txBody>
                    <a:bodyPr/>
                    <a:lstStyle/>
                    <a:p>
                      <a:pPr marL="0" marR="0" lvl="0" indent="0" algn="l" defTabSz="478880" rtl="0" eaLnBrk="1" fontAlgn="auto" latinLnBrk="0" hangingPunct="1">
                        <a:lnSpc>
                          <a:spcPct val="100000"/>
                        </a:lnSpc>
                        <a:spcBef>
                          <a:spcPts val="0"/>
                        </a:spcBef>
                        <a:spcAft>
                          <a:spcPts val="0"/>
                        </a:spcAft>
                        <a:buClrTx/>
                        <a:buSzTx/>
                        <a:buFontTx/>
                        <a:buNone/>
                        <a:tabLst/>
                        <a:defRPr/>
                      </a:pPr>
                      <a:r>
                        <a:rPr lang="fr-FR" sz="900" b="0" i="0" u="none" strike="noStrike" kern="1200" dirty="0">
                          <a:solidFill>
                            <a:srgbClr val="3B3838"/>
                          </a:solidFill>
                          <a:latin typeface="Hellix" pitchFamily="2" charset="77"/>
                          <a:ea typeface="+mn-ea"/>
                          <a:cs typeface="Gill Sans Light" panose="020B0302020104020203" pitchFamily="34" charset="-79"/>
                        </a:rPr>
                        <a:t>Ce préambule présente la zone et ses objectifs. Les dispositions applicables à la zone sont modifiées au vue de l’agrandissement du secteur. </a:t>
                      </a:r>
                    </a:p>
                  </a:txBody>
                  <a:tcPr marL="98694"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0464842"/>
                  </a:ext>
                </a:extLst>
              </a:tr>
            </a:tbl>
          </a:graphicData>
        </a:graphic>
      </p:graphicFrame>
    </p:spTree>
    <p:extLst>
      <p:ext uri="{BB962C8B-B14F-4D97-AF65-F5344CB8AC3E}">
        <p14:creationId xmlns:p14="http://schemas.microsoft.com/office/powerpoint/2010/main" val="141711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16A92FDB-8A76-1B4E-9F39-D3AC0C70A051}"/>
              </a:ext>
            </a:extLst>
          </p:cNvPr>
          <p:cNvGraphicFramePr>
            <a:graphicFrameLocks noGrp="1"/>
          </p:cNvGraphicFramePr>
          <p:nvPr>
            <p:extLst>
              <p:ext uri="{D42A27DB-BD31-4B8C-83A1-F6EECF244321}">
                <p14:modId xmlns:p14="http://schemas.microsoft.com/office/powerpoint/2010/main" val="1257566888"/>
              </p:ext>
            </p:extLst>
          </p:nvPr>
        </p:nvGraphicFramePr>
        <p:xfrm>
          <a:off x="552731" y="539750"/>
          <a:ext cx="9581869" cy="4635171"/>
        </p:xfrm>
        <a:graphic>
          <a:graphicData uri="http://schemas.openxmlformats.org/drawingml/2006/table">
            <a:tbl>
              <a:tblPr firstRow="1" bandRow="1">
                <a:tableStyleId>{5C22544A-7EE6-4342-B048-85BDC9FD1C3A}</a:tableStyleId>
              </a:tblPr>
              <a:tblGrid>
                <a:gridCol w="9581869">
                  <a:extLst>
                    <a:ext uri="{9D8B030D-6E8A-4147-A177-3AD203B41FA5}">
                      <a16:colId xmlns:a16="http://schemas.microsoft.com/office/drawing/2014/main" val="3621948868"/>
                    </a:ext>
                  </a:extLst>
                </a:gridCol>
              </a:tblGrid>
              <a:tr h="444121">
                <a:tc>
                  <a:txBody>
                    <a:bodyPr/>
                    <a:lstStyle/>
                    <a:p>
                      <a:pPr marL="0" marR="0" lvl="0" indent="0" algn="l" defTabSz="478880" rtl="0" eaLnBrk="1" fontAlgn="auto" latinLnBrk="0" hangingPunct="1">
                        <a:lnSpc>
                          <a:spcPct val="100000"/>
                        </a:lnSpc>
                        <a:spcBef>
                          <a:spcPts val="0"/>
                        </a:spcBef>
                        <a:spcAft>
                          <a:spcPts val="0"/>
                        </a:spcAft>
                        <a:buClrTx/>
                        <a:buSzTx/>
                        <a:buFontTx/>
                        <a:buNone/>
                        <a:tabLst/>
                        <a:defRPr/>
                      </a:pPr>
                      <a:r>
                        <a:rPr lang="fr-FR" sz="900" b="1" i="1" kern="1200" dirty="0">
                          <a:solidFill>
                            <a:srgbClr val="3B3838"/>
                          </a:solidFill>
                          <a:latin typeface="Hellix Bold" pitchFamily="2" charset="77"/>
                          <a:ea typeface="+mn-ea"/>
                          <a:cs typeface="Gill Sans Light" panose="020B0302020104020203" pitchFamily="34" charset="-79"/>
                        </a:rPr>
                        <a:t>Biodiversité et traitement des limites </a:t>
                      </a:r>
                      <a:r>
                        <a:rPr lang="fr-FR" sz="900" b="0" i="1" kern="1200" dirty="0">
                          <a:solidFill>
                            <a:srgbClr val="3B3838"/>
                          </a:solidFill>
                          <a:latin typeface="Hellix" pitchFamily="2" charset="77"/>
                          <a:ea typeface="+mn-ea"/>
                          <a:cs typeface="Gill Sans Light" panose="020B0302020104020203" pitchFamily="34" charset="-79"/>
                        </a:rPr>
                        <a:t>(</a:t>
                      </a:r>
                      <a:r>
                        <a:rPr lang="fr-FR" sz="900" b="0" i="1" kern="1200" dirty="0">
                          <a:solidFill>
                            <a:srgbClr val="3B3838"/>
                          </a:solidFill>
                          <a:effectLst/>
                          <a:latin typeface="Hellix" pitchFamily="2" charset="77"/>
                          <a:ea typeface="+mn-ea"/>
                          <a:cs typeface="Gill Sans Light" panose="020B0302020104020203" pitchFamily="34" charset="-79"/>
                        </a:rPr>
                        <a:t>Les éléments supprimés et/ou modifiés dans la nouvelle rédaction sont en rouge barré. Les éléments rajoutés dans la nouvelle rédaction sont en vert)</a:t>
                      </a:r>
                      <a:endParaRPr lang="fr-FR" sz="900" b="0" i="1" dirty="0">
                        <a:solidFill>
                          <a:srgbClr val="3B3838"/>
                        </a:solidFill>
                        <a:effectLst/>
                        <a:latin typeface="Hellix" pitchFamily="2" charset="77"/>
                        <a:ea typeface="ＭＳ 明朝"/>
                        <a:cs typeface="Gill Sans Light" panose="020B0302020104020203" pitchFamily="34" charset="-79"/>
                      </a:endParaRPr>
                    </a:p>
                  </a:txBody>
                  <a:tcPr marL="98694"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ECEC"/>
                    </a:solidFill>
                  </a:tcPr>
                </a:tc>
                <a:extLst>
                  <a:ext uri="{0D108BD9-81ED-4DB2-BD59-A6C34878D82A}">
                    <a16:rowId xmlns:a16="http://schemas.microsoft.com/office/drawing/2014/main" val="2317203700"/>
                  </a:ext>
                </a:extLst>
              </a:tr>
              <a:tr h="592121">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fr-FR" sz="900" b="0" i="0" u="none" strike="noStrike" kern="1200" dirty="0">
                          <a:solidFill>
                            <a:srgbClr val="3B3838"/>
                          </a:solidFill>
                          <a:latin typeface="Hellix" pitchFamily="2" charset="77"/>
                          <a:ea typeface="+mn-ea"/>
                          <a:cs typeface="Gill Sans Light" panose="020B0302020104020203" pitchFamily="34" charset="-79"/>
                        </a:rPr>
                        <a:t>[…]</a:t>
                      </a:r>
                      <a:endParaRPr lang="fr-FR" sz="900" b="0" i="0" u="none" strike="noStrike" kern="1200" dirty="0">
                        <a:solidFill>
                          <a:srgbClr val="00B050"/>
                        </a:solidFill>
                        <a:latin typeface="Hellix" pitchFamily="2" charset="77"/>
                        <a:ea typeface="+mn-ea"/>
                        <a:cs typeface="Gill Sans Light" panose="020B0302020104020203" pitchFamily="34" charset="-79"/>
                      </a:endParaRPr>
                    </a:p>
                    <a:p>
                      <a:endParaRPr lang="fr-FR" sz="900" b="0" i="0" u="none" strike="noStrike" kern="1200" dirty="0">
                        <a:solidFill>
                          <a:srgbClr val="00B050"/>
                        </a:solidFill>
                        <a:latin typeface="Hellix" pitchFamily="2" charset="77"/>
                        <a:ea typeface="+mn-ea"/>
                        <a:cs typeface="Gill Sans Light" panose="020B0302020104020203" pitchFamily="34" charset="-79"/>
                      </a:endParaRPr>
                    </a:p>
                    <a:p>
                      <a:r>
                        <a:rPr lang="fr-FR" sz="900" b="0" i="0" u="none" strike="noStrike" kern="1200" dirty="0">
                          <a:solidFill>
                            <a:srgbClr val="00B050"/>
                          </a:solidFill>
                          <a:latin typeface="Hellix" pitchFamily="2" charset="77"/>
                          <a:ea typeface="+mn-ea"/>
                          <a:cs typeface="Gill Sans Light" panose="020B0302020104020203" pitchFamily="34" charset="-79"/>
                        </a:rPr>
                        <a:t>3. Éléments et espaces protégés </a:t>
                      </a:r>
                    </a:p>
                    <a:p>
                      <a:pPr marL="0" algn="l" defTabSz="1007943" rtl="0" eaLnBrk="1" latinLnBrk="0" hangingPunct="1"/>
                      <a:r>
                        <a:rPr lang="fr-FR" sz="900" b="0" i="0" u="none" strike="noStrike" kern="1200" dirty="0">
                          <a:solidFill>
                            <a:srgbClr val="00B050"/>
                          </a:solidFill>
                          <a:latin typeface="Hellix" pitchFamily="2" charset="77"/>
                          <a:ea typeface="+mn-ea"/>
                          <a:cs typeface="Gill Sans Light" panose="020B0302020104020203" pitchFamily="34" charset="-79"/>
                        </a:rPr>
                        <a:t>L’article R.421-23 du code de l’urbanisme dispose que doivent faire l’objet d’une </a:t>
                      </a:r>
                      <a:r>
                        <a:rPr lang="fr-FR" sz="900" b="0" i="0" u="none" strike="noStrike" kern="1200" dirty="0" err="1">
                          <a:solidFill>
                            <a:srgbClr val="00B050"/>
                          </a:solidFill>
                          <a:latin typeface="Hellix" pitchFamily="2" charset="77"/>
                          <a:ea typeface="+mn-ea"/>
                          <a:cs typeface="Gill Sans Light" panose="020B0302020104020203" pitchFamily="34" charset="-79"/>
                        </a:rPr>
                        <a:t>déclaration</a:t>
                      </a:r>
                      <a:r>
                        <a:rPr lang="fr-FR" sz="900" b="0" i="0" u="none" strike="noStrike" kern="1200" dirty="0">
                          <a:solidFill>
                            <a:srgbClr val="00B050"/>
                          </a:solidFill>
                          <a:latin typeface="Hellix" pitchFamily="2" charset="77"/>
                          <a:ea typeface="+mn-ea"/>
                          <a:cs typeface="Gill Sans Light" panose="020B0302020104020203" pitchFamily="34" charset="-79"/>
                        </a:rPr>
                        <a:t> </a:t>
                      </a:r>
                      <a:r>
                        <a:rPr lang="fr-FR" sz="900" b="0" i="0" u="none" strike="noStrike" kern="1200" dirty="0" err="1">
                          <a:solidFill>
                            <a:srgbClr val="00B050"/>
                          </a:solidFill>
                          <a:latin typeface="Hellix" pitchFamily="2" charset="77"/>
                          <a:ea typeface="+mn-ea"/>
                          <a:cs typeface="Gill Sans Light" panose="020B0302020104020203" pitchFamily="34" charset="-79"/>
                        </a:rPr>
                        <a:t>préalable</a:t>
                      </a:r>
                      <a:r>
                        <a:rPr lang="fr-FR" sz="900" b="0" i="0" u="none" strike="noStrike" kern="1200" dirty="0">
                          <a:solidFill>
                            <a:srgbClr val="00B050"/>
                          </a:solidFill>
                          <a:latin typeface="Hellix" pitchFamily="2" charset="77"/>
                          <a:ea typeface="+mn-ea"/>
                          <a:cs typeface="Gill Sans Light" panose="020B0302020104020203" pitchFamily="34" charset="-79"/>
                        </a:rPr>
                        <a:t> « Les travaux ayant pour effet de modifier ou de supprimer un </a:t>
                      </a:r>
                      <a:r>
                        <a:rPr lang="fr-FR" sz="900" b="0" i="0" u="none" strike="noStrike" kern="1200" dirty="0" err="1">
                          <a:solidFill>
                            <a:srgbClr val="00B050"/>
                          </a:solidFill>
                          <a:latin typeface="Hellix" pitchFamily="2" charset="77"/>
                          <a:ea typeface="+mn-ea"/>
                          <a:cs typeface="Gill Sans Light" panose="020B0302020104020203" pitchFamily="34" charset="-79"/>
                        </a:rPr>
                        <a:t>élément</a:t>
                      </a:r>
                      <a:r>
                        <a:rPr lang="fr-FR" sz="900" b="0" i="0" u="none" strike="noStrike" kern="1200" dirty="0">
                          <a:solidFill>
                            <a:srgbClr val="00B050"/>
                          </a:solidFill>
                          <a:latin typeface="Hellix" pitchFamily="2" charset="77"/>
                          <a:ea typeface="+mn-ea"/>
                          <a:cs typeface="Gill Sans Light" panose="020B0302020104020203" pitchFamily="34" charset="-79"/>
                        </a:rPr>
                        <a:t> que le plan local d'urbanisme ou un document d'urbanisme en tenant lieu a identifié, en application de l'article L.151-19 ou de l'article L.151-23, comme </a:t>
                      </a:r>
                      <a:r>
                        <a:rPr lang="fr-FR" sz="900" b="0" i="0" u="none" strike="noStrike" kern="1200" dirty="0" err="1">
                          <a:solidFill>
                            <a:srgbClr val="00B050"/>
                          </a:solidFill>
                          <a:latin typeface="Hellix" pitchFamily="2" charset="77"/>
                          <a:ea typeface="+mn-ea"/>
                          <a:cs typeface="Gill Sans Light" panose="020B0302020104020203" pitchFamily="34" charset="-79"/>
                        </a:rPr>
                        <a:t>présentant</a:t>
                      </a:r>
                      <a:r>
                        <a:rPr lang="fr-FR" sz="900" b="0" i="0" u="none" strike="noStrike" kern="1200" dirty="0">
                          <a:solidFill>
                            <a:srgbClr val="00B050"/>
                          </a:solidFill>
                          <a:latin typeface="Hellix" pitchFamily="2" charset="77"/>
                          <a:ea typeface="+mn-ea"/>
                          <a:cs typeface="Gill Sans Light" panose="020B0302020104020203" pitchFamily="34" charset="-79"/>
                        </a:rPr>
                        <a:t> un </a:t>
                      </a:r>
                      <a:r>
                        <a:rPr lang="fr-FR" sz="900" b="0" i="0" u="none" strike="noStrike" kern="1200" dirty="0" err="1">
                          <a:solidFill>
                            <a:srgbClr val="00B050"/>
                          </a:solidFill>
                          <a:latin typeface="Hellix" pitchFamily="2" charset="77"/>
                          <a:ea typeface="+mn-ea"/>
                          <a:cs typeface="Gill Sans Light" panose="020B0302020104020203" pitchFamily="34" charset="-79"/>
                        </a:rPr>
                        <a:t>intérêt</a:t>
                      </a:r>
                      <a:r>
                        <a:rPr lang="fr-FR" sz="900" b="0" i="0" u="none" strike="noStrike" kern="1200" dirty="0">
                          <a:solidFill>
                            <a:srgbClr val="00B050"/>
                          </a:solidFill>
                          <a:latin typeface="Hellix" pitchFamily="2" charset="77"/>
                          <a:ea typeface="+mn-ea"/>
                          <a:cs typeface="Gill Sans Light" panose="020B0302020104020203" pitchFamily="34" charset="-79"/>
                        </a:rPr>
                        <a:t> d'ordre culturel, </a:t>
                      </a:r>
                    </a:p>
                    <a:p>
                      <a:pPr marL="0" algn="l" defTabSz="1007943" rtl="0" eaLnBrk="1" latinLnBrk="0" hangingPunct="1"/>
                      <a:r>
                        <a:rPr lang="fr-FR" sz="900" b="0" i="0" u="none" strike="noStrike" kern="1200" dirty="0">
                          <a:solidFill>
                            <a:srgbClr val="00B050"/>
                          </a:solidFill>
                          <a:latin typeface="Hellix" pitchFamily="2" charset="77"/>
                          <a:ea typeface="+mn-ea"/>
                          <a:cs typeface="Gill Sans Light" panose="020B0302020104020203" pitchFamily="34" charset="-79"/>
                        </a:rPr>
                        <a:t>historique, architectural ou </a:t>
                      </a:r>
                      <a:r>
                        <a:rPr lang="fr-FR" sz="900" b="0" i="0" u="none" strike="noStrike" kern="1200" dirty="0" err="1">
                          <a:solidFill>
                            <a:srgbClr val="00B050"/>
                          </a:solidFill>
                          <a:latin typeface="Hellix" pitchFamily="2" charset="77"/>
                          <a:ea typeface="+mn-ea"/>
                          <a:cs typeface="Gill Sans Light" panose="020B0302020104020203" pitchFamily="34" charset="-79"/>
                        </a:rPr>
                        <a:t>écologique</a:t>
                      </a:r>
                      <a:r>
                        <a:rPr lang="fr-FR" sz="900" b="0" i="0" u="none" strike="noStrike" kern="1200" dirty="0">
                          <a:solidFill>
                            <a:srgbClr val="00B050"/>
                          </a:solidFill>
                          <a:latin typeface="Hellix" pitchFamily="2" charset="77"/>
                          <a:ea typeface="+mn-ea"/>
                          <a:cs typeface="Gill Sans Light" panose="020B0302020104020203" pitchFamily="34" charset="-79"/>
                        </a:rPr>
                        <a:t> ». </a:t>
                      </a:r>
                    </a:p>
                    <a:p>
                      <a:endParaRPr lang="fr-FR" sz="900" b="0" i="0" u="none" strike="noStrike" kern="1200" dirty="0">
                        <a:solidFill>
                          <a:srgbClr val="00B050"/>
                        </a:solidFill>
                        <a:latin typeface="Hellix" pitchFamily="2" charset="77"/>
                        <a:ea typeface="+mn-ea"/>
                        <a:cs typeface="Gill Sans Light" panose="020B0302020104020203" pitchFamily="34" charset="-79"/>
                      </a:endParaRPr>
                    </a:p>
                    <a:p>
                      <a:pPr marL="171450" indent="-171450" algn="l" defTabSz="1007943" rtl="0" eaLnBrk="1" latinLnBrk="0" hangingPunct="1">
                        <a:buFont typeface="Courier New" panose="02070309020205020404" pitchFamily="49" charset="0"/>
                        <a:buChar char="o"/>
                      </a:pPr>
                      <a:r>
                        <a:rPr lang="fr-FR" sz="900" b="0" i="0" u="none" strike="noStrike" kern="1200" dirty="0">
                          <a:solidFill>
                            <a:srgbClr val="00B050"/>
                          </a:solidFill>
                          <a:latin typeface="Hellix" pitchFamily="2" charset="77"/>
                          <a:ea typeface="+mn-ea"/>
                          <a:cs typeface="Gill Sans Light" panose="020B0302020104020203" pitchFamily="34" charset="-79"/>
                        </a:rPr>
                        <a:t>Pour les </a:t>
                      </a:r>
                      <a:r>
                        <a:rPr lang="fr-FR" sz="900" b="0" i="0" u="none" strike="noStrike" kern="1200" dirty="0" err="1">
                          <a:solidFill>
                            <a:srgbClr val="00B050"/>
                          </a:solidFill>
                          <a:latin typeface="Hellix" pitchFamily="2" charset="77"/>
                          <a:ea typeface="+mn-ea"/>
                          <a:cs typeface="Gill Sans Light" panose="020B0302020104020203" pitchFamily="34" charset="-79"/>
                        </a:rPr>
                        <a:t>éléments</a:t>
                      </a:r>
                      <a:r>
                        <a:rPr lang="fr-FR" sz="900" b="0" i="0" u="none" strike="noStrike" kern="1200" dirty="0">
                          <a:solidFill>
                            <a:srgbClr val="00B050"/>
                          </a:solidFill>
                          <a:latin typeface="Hellix" pitchFamily="2" charset="77"/>
                          <a:ea typeface="+mn-ea"/>
                          <a:cs typeface="Gill Sans Light" panose="020B0302020104020203" pitchFamily="34" charset="-79"/>
                        </a:rPr>
                        <a:t> </a:t>
                      </a:r>
                      <a:r>
                        <a:rPr lang="fr-FR" sz="900" b="0" i="0" u="none" strike="noStrike" kern="1200" dirty="0" err="1">
                          <a:solidFill>
                            <a:srgbClr val="00B050"/>
                          </a:solidFill>
                          <a:latin typeface="Hellix" pitchFamily="2" charset="77"/>
                          <a:ea typeface="+mn-ea"/>
                          <a:cs typeface="Gill Sans Light" panose="020B0302020104020203" pitchFamily="34" charset="-79"/>
                        </a:rPr>
                        <a:t>protégés</a:t>
                      </a:r>
                      <a:r>
                        <a:rPr lang="fr-FR" sz="900" b="0" i="0" u="none" strike="noStrike" kern="1200" dirty="0">
                          <a:solidFill>
                            <a:srgbClr val="00B050"/>
                          </a:solidFill>
                          <a:latin typeface="Hellix" pitchFamily="2" charset="77"/>
                          <a:ea typeface="+mn-ea"/>
                          <a:cs typeface="Gill Sans Light" panose="020B0302020104020203" pitchFamily="34" charset="-79"/>
                        </a:rPr>
                        <a:t> au titre de l’article L. 151-23 du CU</a:t>
                      </a:r>
                    </a:p>
                    <a:p>
                      <a:pPr marL="0" indent="0" algn="l" defTabSz="1007943" rtl="0" eaLnBrk="1" latinLnBrk="0" hangingPunct="1">
                        <a:buFontTx/>
                        <a:buNone/>
                      </a:pPr>
                      <a:r>
                        <a:rPr lang="fr-FR" sz="900" b="0" i="0" u="none" strike="noStrike" kern="1200" dirty="0">
                          <a:solidFill>
                            <a:srgbClr val="00B050"/>
                          </a:solidFill>
                          <a:latin typeface="Hellix" pitchFamily="2" charset="77"/>
                          <a:ea typeface="+mn-ea"/>
                          <a:cs typeface="Gill Sans Light" panose="020B0302020104020203" pitchFamily="34" charset="-79"/>
                        </a:rPr>
                        <a:t>Les </a:t>
                      </a:r>
                      <a:r>
                        <a:rPr lang="fr-FR" sz="900" b="0" i="0" u="none" strike="noStrike" kern="1200" dirty="0" err="1">
                          <a:solidFill>
                            <a:srgbClr val="00B050"/>
                          </a:solidFill>
                          <a:latin typeface="Hellix" pitchFamily="2" charset="77"/>
                          <a:ea typeface="+mn-ea"/>
                          <a:cs typeface="Gill Sans Light" panose="020B0302020104020203" pitchFamily="34" charset="-79"/>
                        </a:rPr>
                        <a:t>éléments</a:t>
                      </a:r>
                      <a:r>
                        <a:rPr lang="fr-FR" sz="900" b="0" i="0" u="none" strike="noStrike" kern="1200" dirty="0">
                          <a:solidFill>
                            <a:srgbClr val="00B050"/>
                          </a:solidFill>
                          <a:latin typeface="Hellix" pitchFamily="2" charset="77"/>
                          <a:ea typeface="+mn-ea"/>
                          <a:cs typeface="Gill Sans Light" panose="020B0302020104020203" pitchFamily="34" charset="-79"/>
                        </a:rPr>
                        <a:t> </a:t>
                      </a:r>
                      <a:r>
                        <a:rPr lang="fr-FR" sz="900" b="0" i="0" u="none" strike="noStrike" kern="1200" dirty="0" err="1">
                          <a:solidFill>
                            <a:srgbClr val="00B050"/>
                          </a:solidFill>
                          <a:latin typeface="Hellix" pitchFamily="2" charset="77"/>
                          <a:ea typeface="+mn-ea"/>
                          <a:cs typeface="Gill Sans Light" panose="020B0302020104020203" pitchFamily="34" charset="-79"/>
                        </a:rPr>
                        <a:t>boisés</a:t>
                      </a:r>
                      <a:r>
                        <a:rPr lang="fr-FR" sz="900" b="0" i="0" u="none" strike="noStrike" kern="1200" dirty="0">
                          <a:solidFill>
                            <a:srgbClr val="00B050"/>
                          </a:solidFill>
                          <a:latin typeface="Hellix" pitchFamily="2" charset="77"/>
                          <a:ea typeface="+mn-ea"/>
                          <a:cs typeface="Gill Sans Light" panose="020B0302020104020203" pitchFamily="34" charset="-79"/>
                        </a:rPr>
                        <a:t> et espaces libres </a:t>
                      </a:r>
                      <a:r>
                        <a:rPr lang="fr-FR" sz="900" b="0" i="0" u="none" strike="noStrike" kern="1200" dirty="0" err="1">
                          <a:solidFill>
                            <a:srgbClr val="00B050"/>
                          </a:solidFill>
                          <a:latin typeface="Hellix" pitchFamily="2" charset="77"/>
                          <a:ea typeface="+mn-ea"/>
                          <a:cs typeface="Gill Sans Light" panose="020B0302020104020203" pitchFamily="34" charset="-79"/>
                        </a:rPr>
                        <a:t>repérés</a:t>
                      </a:r>
                      <a:r>
                        <a:rPr lang="fr-FR" sz="900" b="0" i="0" u="none" strike="noStrike" kern="1200" dirty="0">
                          <a:solidFill>
                            <a:srgbClr val="00B050"/>
                          </a:solidFill>
                          <a:latin typeface="Hellix" pitchFamily="2" charset="77"/>
                          <a:ea typeface="+mn-ea"/>
                          <a:cs typeface="Gill Sans Light" panose="020B0302020104020203" pitchFamily="34" charset="-79"/>
                        </a:rPr>
                        <a:t> au plan de zonage et </a:t>
                      </a:r>
                      <a:r>
                        <a:rPr lang="fr-FR" sz="900" b="0" i="0" u="none" strike="noStrike" kern="1200" dirty="0" err="1">
                          <a:solidFill>
                            <a:srgbClr val="00B050"/>
                          </a:solidFill>
                          <a:latin typeface="Hellix" pitchFamily="2" charset="77"/>
                          <a:ea typeface="+mn-ea"/>
                          <a:cs typeface="Gill Sans Light" panose="020B0302020104020203" pitchFamily="34" charset="-79"/>
                        </a:rPr>
                        <a:t>protégés</a:t>
                      </a:r>
                      <a:r>
                        <a:rPr lang="fr-FR" sz="900" b="0" i="0" u="none" strike="noStrike" kern="1200" dirty="0">
                          <a:solidFill>
                            <a:srgbClr val="00B050"/>
                          </a:solidFill>
                          <a:latin typeface="Hellix" pitchFamily="2" charset="77"/>
                          <a:ea typeface="+mn-ea"/>
                          <a:cs typeface="Gill Sans Light" panose="020B0302020104020203" pitchFamily="34" charset="-79"/>
                        </a:rPr>
                        <a:t> en application de l’article L.151-23 du code de l’urbanisme doivent </a:t>
                      </a:r>
                      <a:r>
                        <a:rPr lang="fr-FR" sz="900" b="0" i="0" u="none" strike="noStrike" kern="1200" dirty="0" err="1">
                          <a:solidFill>
                            <a:srgbClr val="00B050"/>
                          </a:solidFill>
                          <a:latin typeface="Hellix" pitchFamily="2" charset="77"/>
                          <a:ea typeface="+mn-ea"/>
                          <a:cs typeface="Gill Sans Light" panose="020B0302020104020203" pitchFamily="34" charset="-79"/>
                        </a:rPr>
                        <a:t>être</a:t>
                      </a:r>
                      <a:r>
                        <a:rPr lang="fr-FR" sz="900" b="0" i="0" u="none" strike="noStrike" kern="1200" dirty="0">
                          <a:solidFill>
                            <a:srgbClr val="00B050"/>
                          </a:solidFill>
                          <a:latin typeface="Hellix" pitchFamily="2" charset="77"/>
                          <a:ea typeface="+mn-ea"/>
                          <a:cs typeface="Gill Sans Light" panose="020B0302020104020203" pitchFamily="34" charset="-79"/>
                        </a:rPr>
                        <a:t> </a:t>
                      </a:r>
                      <a:r>
                        <a:rPr lang="fr-FR" sz="900" b="0" i="0" u="none" strike="noStrike" kern="1200" dirty="0" err="1">
                          <a:solidFill>
                            <a:srgbClr val="00B050"/>
                          </a:solidFill>
                          <a:latin typeface="Hellix" pitchFamily="2" charset="77"/>
                          <a:ea typeface="+mn-ea"/>
                          <a:cs typeface="Gill Sans Light" panose="020B0302020104020203" pitchFamily="34" charset="-79"/>
                        </a:rPr>
                        <a:t>préservés</a:t>
                      </a:r>
                      <a:r>
                        <a:rPr lang="fr-FR" sz="900" b="0" i="0" u="none" strike="noStrike" kern="1200" dirty="0">
                          <a:solidFill>
                            <a:srgbClr val="00B050"/>
                          </a:solidFill>
                          <a:latin typeface="Hellix" pitchFamily="2" charset="77"/>
                          <a:ea typeface="+mn-ea"/>
                          <a:cs typeface="Gill Sans Light" panose="020B0302020104020203" pitchFamily="34" charset="-79"/>
                        </a:rPr>
                        <a:t> (arbres et espaces </a:t>
                      </a:r>
                      <a:r>
                        <a:rPr lang="fr-FR" sz="900" b="0" i="0" u="none" strike="noStrike" kern="1200" dirty="0" err="1">
                          <a:solidFill>
                            <a:srgbClr val="00B050"/>
                          </a:solidFill>
                          <a:latin typeface="Hellix" pitchFamily="2" charset="77"/>
                          <a:ea typeface="+mn-ea"/>
                          <a:cs typeface="Gill Sans Light" panose="020B0302020104020203" pitchFamily="34" charset="-79"/>
                        </a:rPr>
                        <a:t>boisés</a:t>
                      </a:r>
                      <a:r>
                        <a:rPr lang="fr-FR" sz="900" b="0" i="0" u="none" strike="noStrike" kern="1200" dirty="0">
                          <a:solidFill>
                            <a:srgbClr val="00B050"/>
                          </a:solidFill>
                          <a:latin typeface="Hellix" pitchFamily="2" charset="77"/>
                          <a:ea typeface="+mn-ea"/>
                          <a:cs typeface="Gill Sans Light" panose="020B0302020104020203" pitchFamily="34" charset="-79"/>
                        </a:rPr>
                        <a:t> maintenus en l’</a:t>
                      </a:r>
                      <a:r>
                        <a:rPr lang="fr-FR" sz="900" b="0" i="0" u="none" strike="noStrike" kern="1200" dirty="0" err="1">
                          <a:solidFill>
                            <a:srgbClr val="00B050"/>
                          </a:solidFill>
                          <a:latin typeface="Hellix" pitchFamily="2" charset="77"/>
                          <a:ea typeface="+mn-ea"/>
                          <a:cs typeface="Gill Sans Light" panose="020B0302020104020203" pitchFamily="34" charset="-79"/>
                        </a:rPr>
                        <a:t>état</a:t>
                      </a:r>
                      <a:r>
                        <a:rPr lang="fr-FR" sz="900" b="0" i="0" u="none" strike="noStrike" kern="1200" dirty="0">
                          <a:solidFill>
                            <a:srgbClr val="00B050"/>
                          </a:solidFill>
                          <a:latin typeface="Hellix" pitchFamily="2" charset="77"/>
                          <a:ea typeface="+mn-ea"/>
                          <a:cs typeface="Gill Sans Light" panose="020B0302020104020203" pitchFamily="34" charset="-79"/>
                        </a:rPr>
                        <a:t>, espaces libres maintenus en l’</a:t>
                      </a:r>
                      <a:r>
                        <a:rPr lang="fr-FR" sz="900" b="0" i="0" u="none" strike="noStrike" kern="1200" dirty="0" err="1">
                          <a:solidFill>
                            <a:srgbClr val="00B050"/>
                          </a:solidFill>
                          <a:latin typeface="Hellix" pitchFamily="2" charset="77"/>
                          <a:ea typeface="+mn-ea"/>
                          <a:cs typeface="Gill Sans Light" panose="020B0302020104020203" pitchFamily="34" charset="-79"/>
                        </a:rPr>
                        <a:t>état</a:t>
                      </a:r>
                      <a:r>
                        <a:rPr lang="fr-FR" sz="900" b="0" i="0" u="none" strike="noStrike" kern="1200" dirty="0">
                          <a:solidFill>
                            <a:srgbClr val="00B050"/>
                          </a:solidFill>
                          <a:latin typeface="Hellix" pitchFamily="2" charset="77"/>
                          <a:ea typeface="+mn-ea"/>
                          <a:cs typeface="Gill Sans Light" panose="020B0302020104020203" pitchFamily="34" charset="-79"/>
                        </a:rPr>
                        <a:t>). </a:t>
                      </a:r>
                    </a:p>
                    <a:p>
                      <a:pPr marL="0" algn="l" defTabSz="1007943" rtl="0" eaLnBrk="1" latinLnBrk="0" hangingPunct="1"/>
                      <a:endParaRPr lang="fr-FR" sz="900" b="0" i="0" u="none" strike="noStrike" kern="1200" dirty="0">
                        <a:solidFill>
                          <a:srgbClr val="00B050"/>
                        </a:solidFill>
                        <a:latin typeface="Hellix" pitchFamily="2" charset="77"/>
                        <a:ea typeface="+mn-ea"/>
                        <a:cs typeface="Gill Sans Light" panose="020B0302020104020203" pitchFamily="34" charset="-79"/>
                      </a:endParaRPr>
                    </a:p>
                    <a:p>
                      <a:pPr marL="0" algn="l" defTabSz="1007943" rtl="0" eaLnBrk="1" latinLnBrk="0" hangingPunct="1"/>
                      <a:r>
                        <a:rPr lang="fr-FR" sz="900" b="0" i="0" u="none" strike="noStrike" kern="1200" dirty="0">
                          <a:solidFill>
                            <a:srgbClr val="00B050"/>
                          </a:solidFill>
                          <a:latin typeface="Hellix" pitchFamily="2" charset="77"/>
                          <a:ea typeface="+mn-ea"/>
                          <a:cs typeface="Gill Sans Light" panose="020B0302020104020203" pitchFamily="34" charset="-79"/>
                        </a:rPr>
                        <a:t>Lorsqu’il s’agit d’un espace boisé, alignement d’arbre ou arbre isolé il convient de se reporter à l’article L.421-4 du code de l’urbanisme relatif aux </a:t>
                      </a:r>
                      <a:r>
                        <a:rPr lang="fr-FR" sz="900" b="0" i="0" u="none" strike="noStrike" kern="1200" dirty="0" err="1">
                          <a:solidFill>
                            <a:srgbClr val="00B050"/>
                          </a:solidFill>
                          <a:latin typeface="Hellix" pitchFamily="2" charset="77"/>
                          <a:ea typeface="+mn-ea"/>
                          <a:cs typeface="Gill Sans Light" panose="020B0302020104020203" pitchFamily="34" charset="-79"/>
                        </a:rPr>
                        <a:t>déclarations</a:t>
                      </a:r>
                      <a:r>
                        <a:rPr lang="fr-FR" sz="900" b="0" i="0" u="none" strike="noStrike" kern="1200" dirty="0">
                          <a:solidFill>
                            <a:srgbClr val="00B050"/>
                          </a:solidFill>
                          <a:latin typeface="Hellix" pitchFamily="2" charset="77"/>
                          <a:ea typeface="+mn-ea"/>
                          <a:cs typeface="Gill Sans Light" panose="020B0302020104020203" pitchFamily="34" charset="-79"/>
                        </a:rPr>
                        <a:t> </a:t>
                      </a:r>
                      <a:r>
                        <a:rPr lang="fr-FR" sz="900" b="0" i="0" u="none" strike="noStrike" kern="1200" dirty="0" err="1">
                          <a:solidFill>
                            <a:srgbClr val="00B050"/>
                          </a:solidFill>
                          <a:latin typeface="Hellix" pitchFamily="2" charset="77"/>
                          <a:ea typeface="+mn-ea"/>
                          <a:cs typeface="Gill Sans Light" panose="020B0302020104020203" pitchFamily="34" charset="-79"/>
                        </a:rPr>
                        <a:t>préalables</a:t>
                      </a:r>
                      <a:r>
                        <a:rPr lang="fr-FR" sz="900" b="0" i="0" u="none" strike="noStrike" kern="1200" dirty="0">
                          <a:solidFill>
                            <a:srgbClr val="00B050"/>
                          </a:solidFill>
                          <a:latin typeface="Hellix" pitchFamily="2" charset="77"/>
                          <a:ea typeface="+mn-ea"/>
                          <a:cs typeface="Gill Sans Light" panose="020B0302020104020203" pitchFamily="34" charset="-79"/>
                        </a:rPr>
                        <a:t>. En cas d’obtention d’une autorisation d’urbanisme </a:t>
                      </a:r>
                      <a:r>
                        <a:rPr lang="fr-FR" sz="900" b="0" i="0" u="none" strike="noStrike" kern="1200" dirty="0" err="1">
                          <a:solidFill>
                            <a:srgbClr val="00B050"/>
                          </a:solidFill>
                          <a:latin typeface="Hellix" pitchFamily="2" charset="77"/>
                          <a:ea typeface="+mn-ea"/>
                          <a:cs typeface="Gill Sans Light" panose="020B0302020104020203" pitchFamily="34" charset="-79"/>
                        </a:rPr>
                        <a:t>dérogatoire</a:t>
                      </a:r>
                      <a:r>
                        <a:rPr lang="fr-FR" sz="900" b="0" i="0" u="none" strike="noStrike" kern="1200" dirty="0">
                          <a:solidFill>
                            <a:srgbClr val="00B050"/>
                          </a:solidFill>
                          <a:latin typeface="Hellix" pitchFamily="2" charset="77"/>
                          <a:ea typeface="+mn-ea"/>
                          <a:cs typeface="Gill Sans Light" panose="020B0302020104020203" pitchFamily="34" charset="-79"/>
                        </a:rPr>
                        <a:t>, il sera exigé : </a:t>
                      </a:r>
                    </a:p>
                    <a:p>
                      <a:pPr marL="171450" indent="-171450" algn="l" defTabSz="1007943" rtl="0" eaLnBrk="1" latinLnBrk="0" hangingPunct="1">
                        <a:buFont typeface="Arial" panose="020B0604020202020204" pitchFamily="34" charset="0"/>
                        <a:buChar char="•"/>
                      </a:pPr>
                      <a:r>
                        <a:rPr lang="fr-FR" sz="900" b="0" i="0" u="none" strike="noStrike" kern="1200" dirty="0">
                          <a:solidFill>
                            <a:srgbClr val="00B050"/>
                          </a:solidFill>
                          <a:latin typeface="Hellix" pitchFamily="2" charset="77"/>
                          <a:ea typeface="+mn-ea"/>
                          <a:cs typeface="Gill Sans Light" panose="020B0302020104020203" pitchFamily="34" charset="-79"/>
                        </a:rPr>
                        <a:t>pour toute destruction, la replantation dans un </a:t>
                      </a:r>
                      <a:r>
                        <a:rPr lang="fr-FR" sz="900" b="0" i="0" u="none" strike="noStrike" kern="1200" dirty="0" err="1">
                          <a:solidFill>
                            <a:srgbClr val="00B050"/>
                          </a:solidFill>
                          <a:latin typeface="Hellix" pitchFamily="2" charset="77"/>
                          <a:ea typeface="+mn-ea"/>
                          <a:cs typeface="Gill Sans Light" panose="020B0302020104020203" pitchFamily="34" charset="-79"/>
                        </a:rPr>
                        <a:t>périmètre</a:t>
                      </a:r>
                      <a:r>
                        <a:rPr lang="fr-FR" sz="900" b="0" i="0" u="none" strike="noStrike" kern="1200" dirty="0">
                          <a:solidFill>
                            <a:srgbClr val="00B050"/>
                          </a:solidFill>
                          <a:latin typeface="Hellix" pitchFamily="2" charset="77"/>
                          <a:ea typeface="+mn-ea"/>
                          <a:cs typeface="Gill Sans Light" panose="020B0302020104020203" pitchFamily="34" charset="-79"/>
                        </a:rPr>
                        <a:t> d’au plus 50 </a:t>
                      </a:r>
                      <a:r>
                        <a:rPr lang="fr-FR" sz="900" b="0" i="0" u="none" strike="noStrike" kern="1200" dirty="0" err="1">
                          <a:solidFill>
                            <a:srgbClr val="00B050"/>
                          </a:solidFill>
                          <a:latin typeface="Hellix" pitchFamily="2" charset="77"/>
                          <a:ea typeface="+mn-ea"/>
                          <a:cs typeface="Gill Sans Light" panose="020B0302020104020203" pitchFamily="34" charset="-79"/>
                        </a:rPr>
                        <a:t>mètres</a:t>
                      </a:r>
                      <a:r>
                        <a:rPr lang="fr-FR" sz="900" b="0" i="0" u="none" strike="noStrike" kern="1200" dirty="0">
                          <a:solidFill>
                            <a:srgbClr val="00B050"/>
                          </a:solidFill>
                          <a:latin typeface="Hellix" pitchFamily="2" charset="77"/>
                          <a:ea typeface="+mn-ea"/>
                          <a:cs typeface="Gill Sans Light" panose="020B0302020104020203" pitchFamily="34" charset="-79"/>
                        </a:rPr>
                        <a:t> du site des destructions de 2 fois le nombre de sujets </a:t>
                      </a:r>
                      <a:r>
                        <a:rPr lang="fr-FR" sz="900" b="0" i="0" u="none" strike="noStrike" kern="1200" dirty="0" err="1">
                          <a:solidFill>
                            <a:srgbClr val="00B050"/>
                          </a:solidFill>
                          <a:latin typeface="Hellix" pitchFamily="2" charset="77"/>
                          <a:ea typeface="+mn-ea"/>
                          <a:cs typeface="Gill Sans Light" panose="020B0302020104020203" pitchFamily="34" charset="-79"/>
                        </a:rPr>
                        <a:t>détruits</a:t>
                      </a:r>
                      <a:r>
                        <a:rPr lang="fr-FR" sz="900" b="0" i="0" u="none" strike="noStrike" kern="1200" dirty="0">
                          <a:solidFill>
                            <a:srgbClr val="00B050"/>
                          </a:solidFill>
                          <a:latin typeface="Hellix" pitchFamily="2" charset="77"/>
                          <a:ea typeface="+mn-ea"/>
                          <a:cs typeface="Gill Sans Light" panose="020B0302020104020203" pitchFamily="34" charset="-79"/>
                        </a:rPr>
                        <a:t>. </a:t>
                      </a:r>
                    </a:p>
                    <a:p>
                      <a:pPr marL="171450" indent="-171450" algn="l" defTabSz="1007943" rtl="0" eaLnBrk="1" latinLnBrk="0" hangingPunct="1">
                        <a:buFont typeface="Arial" panose="020B0604020202020204" pitchFamily="34" charset="0"/>
                        <a:buChar char="•"/>
                      </a:pPr>
                      <a:r>
                        <a:rPr lang="fr-FR" sz="900" b="0" i="0" u="none" strike="noStrike" kern="1200" dirty="0">
                          <a:solidFill>
                            <a:srgbClr val="00B050"/>
                          </a:solidFill>
                          <a:latin typeface="Hellix" pitchFamily="2" charset="77"/>
                          <a:ea typeface="+mn-ea"/>
                          <a:cs typeface="Gill Sans Light" panose="020B0302020104020203" pitchFamily="34" charset="-79"/>
                        </a:rPr>
                        <a:t>pour les espaces </a:t>
                      </a:r>
                      <a:r>
                        <a:rPr lang="fr-FR" sz="900" b="0" i="0" u="none" strike="noStrike" kern="1200" dirty="0" err="1">
                          <a:solidFill>
                            <a:srgbClr val="00B050"/>
                          </a:solidFill>
                          <a:latin typeface="Hellix" pitchFamily="2" charset="77"/>
                          <a:ea typeface="+mn-ea"/>
                          <a:cs typeface="Gill Sans Light" panose="020B0302020104020203" pitchFamily="34" charset="-79"/>
                        </a:rPr>
                        <a:t>protégés</a:t>
                      </a:r>
                      <a:r>
                        <a:rPr lang="fr-FR" sz="900" b="0" i="0" u="none" strike="noStrike" kern="1200" dirty="0">
                          <a:solidFill>
                            <a:srgbClr val="00B050"/>
                          </a:solidFill>
                          <a:latin typeface="Hellix" pitchFamily="2" charset="77"/>
                          <a:ea typeface="+mn-ea"/>
                          <a:cs typeface="Gill Sans Light" panose="020B0302020104020203" pitchFamily="34" charset="-79"/>
                        </a:rPr>
                        <a:t> surfaciques et non </a:t>
                      </a:r>
                      <a:r>
                        <a:rPr lang="fr-FR" sz="900" b="0" i="0" u="none" strike="noStrike" kern="1200" dirty="0" err="1">
                          <a:solidFill>
                            <a:srgbClr val="00B050"/>
                          </a:solidFill>
                          <a:latin typeface="Hellix" pitchFamily="2" charset="77"/>
                          <a:ea typeface="+mn-ea"/>
                          <a:cs typeface="Gill Sans Light" panose="020B0302020104020203" pitchFamily="34" charset="-79"/>
                        </a:rPr>
                        <a:t>boisés</a:t>
                      </a:r>
                      <a:r>
                        <a:rPr lang="fr-FR" sz="900" b="0" i="0" u="none" strike="noStrike" kern="1200" dirty="0">
                          <a:solidFill>
                            <a:srgbClr val="00B050"/>
                          </a:solidFill>
                          <a:latin typeface="Hellix" pitchFamily="2" charset="77"/>
                          <a:ea typeface="+mn-ea"/>
                          <a:cs typeface="Gill Sans Light" panose="020B0302020104020203" pitchFamily="34" charset="-79"/>
                        </a:rPr>
                        <a:t>, pour toute artificialisation du sol, le maintien de 50% de l’emprise de la protection en espace </a:t>
                      </a:r>
                      <a:r>
                        <a:rPr lang="fr-FR" sz="900" b="0" i="0" u="none" strike="noStrike" kern="1200" dirty="0" err="1">
                          <a:solidFill>
                            <a:srgbClr val="00B050"/>
                          </a:solidFill>
                          <a:latin typeface="Hellix" pitchFamily="2" charset="77"/>
                          <a:ea typeface="+mn-ea"/>
                          <a:cs typeface="Gill Sans Light" panose="020B0302020104020203" pitchFamily="34" charset="-79"/>
                        </a:rPr>
                        <a:t>perméable</a:t>
                      </a:r>
                      <a:r>
                        <a:rPr lang="fr-FR" sz="900" b="0" i="0" u="none" strike="noStrike" kern="1200" dirty="0">
                          <a:solidFill>
                            <a:srgbClr val="00B050"/>
                          </a:solidFill>
                          <a:latin typeface="Hellix" pitchFamily="2" charset="77"/>
                          <a:ea typeface="+mn-ea"/>
                          <a:cs typeface="Gill Sans Light" panose="020B0302020104020203" pitchFamily="34" charset="-79"/>
                        </a:rPr>
                        <a:t> (gravier, stabilisé...). </a:t>
                      </a:r>
                    </a:p>
                    <a:p>
                      <a:pPr marL="0" algn="l" defTabSz="1007943" rtl="0" eaLnBrk="1" latinLnBrk="0" hangingPunct="1"/>
                      <a:endParaRPr lang="fr-FR" sz="900" b="0" i="0" u="none" strike="noStrike" kern="1200" dirty="0">
                        <a:solidFill>
                          <a:srgbClr val="00B050"/>
                        </a:solidFill>
                        <a:latin typeface="Hellix" pitchFamily="2" charset="77"/>
                        <a:ea typeface="+mn-ea"/>
                        <a:cs typeface="Gill Sans Light" panose="020B0302020104020203" pitchFamily="34" charset="-79"/>
                      </a:endParaRPr>
                    </a:p>
                    <a:p>
                      <a:r>
                        <a:rPr lang="fr-FR" sz="900" b="0" i="0" u="none" strike="noStrike" kern="1200" dirty="0">
                          <a:solidFill>
                            <a:srgbClr val="00B050"/>
                          </a:solidFill>
                          <a:latin typeface="Hellix" pitchFamily="2" charset="77"/>
                          <a:ea typeface="+mn-ea"/>
                          <a:cs typeface="Gill Sans Light" panose="020B0302020104020203" pitchFamily="34" charset="-79"/>
                        </a:rPr>
                        <a:t>Toutefois, dans les secteurs soumis aux Obligations </a:t>
                      </a:r>
                      <a:r>
                        <a:rPr lang="fr-FR" sz="900" b="0" i="0" u="none" strike="noStrike" kern="1200" dirty="0" err="1">
                          <a:solidFill>
                            <a:srgbClr val="00B050"/>
                          </a:solidFill>
                          <a:latin typeface="Hellix" pitchFamily="2" charset="77"/>
                          <a:ea typeface="+mn-ea"/>
                          <a:cs typeface="Gill Sans Light" panose="020B0302020104020203" pitchFamily="34" charset="-79"/>
                        </a:rPr>
                        <a:t>Légales</a:t>
                      </a:r>
                      <a:r>
                        <a:rPr lang="fr-FR" sz="900" b="0" i="0" u="none" strike="noStrike" kern="1200" dirty="0">
                          <a:solidFill>
                            <a:srgbClr val="00B050"/>
                          </a:solidFill>
                          <a:latin typeface="Hellix" pitchFamily="2" charset="77"/>
                          <a:ea typeface="+mn-ea"/>
                          <a:cs typeface="Gill Sans Light" panose="020B0302020104020203" pitchFamily="34" charset="-79"/>
                        </a:rPr>
                        <a:t> de </a:t>
                      </a:r>
                      <a:r>
                        <a:rPr lang="fr-FR" sz="900" b="0" i="0" u="none" strike="noStrike" kern="1200" dirty="0" err="1">
                          <a:solidFill>
                            <a:srgbClr val="00B050"/>
                          </a:solidFill>
                          <a:latin typeface="Hellix" pitchFamily="2" charset="77"/>
                          <a:ea typeface="+mn-ea"/>
                          <a:cs typeface="Gill Sans Light" panose="020B0302020104020203" pitchFamily="34" charset="-79"/>
                        </a:rPr>
                        <a:t>Débroussaillement</a:t>
                      </a:r>
                      <a:r>
                        <a:rPr lang="fr-FR" sz="900" b="0" i="0" u="none" strike="noStrike" kern="1200" dirty="0">
                          <a:solidFill>
                            <a:srgbClr val="00B050"/>
                          </a:solidFill>
                          <a:latin typeface="Hellix" pitchFamily="2" charset="77"/>
                          <a:ea typeface="+mn-ea"/>
                          <a:cs typeface="Gill Sans Light" panose="020B0302020104020203" pitchFamily="34" charset="-79"/>
                        </a:rPr>
                        <a:t>, les obligations de replantation pourront ne pas s’appliquer sur prescription explicite de l’autorisation d’urbanisme </a:t>
                      </a:r>
                      <a:r>
                        <a:rPr lang="fr-FR" sz="900" b="0" i="0" u="none" strike="noStrike" kern="1200" dirty="0" err="1">
                          <a:solidFill>
                            <a:srgbClr val="00B050"/>
                          </a:solidFill>
                          <a:latin typeface="Hellix" pitchFamily="2" charset="77"/>
                          <a:ea typeface="+mn-ea"/>
                          <a:cs typeface="Gill Sans Light" panose="020B0302020104020203" pitchFamily="34" charset="-79"/>
                        </a:rPr>
                        <a:t>dérogatoire</a:t>
                      </a:r>
                      <a:r>
                        <a:rPr lang="fr-FR" sz="900" b="0" i="0" u="none" strike="noStrike" kern="1200" dirty="0">
                          <a:solidFill>
                            <a:srgbClr val="00B050"/>
                          </a:solidFill>
                          <a:latin typeface="Hellix" pitchFamily="2" charset="77"/>
                          <a:ea typeface="+mn-ea"/>
                          <a:cs typeface="Gill Sans Light" panose="020B0302020104020203" pitchFamily="34" charset="-79"/>
                        </a:rPr>
                        <a:t>. </a:t>
                      </a:r>
                    </a:p>
                    <a:p>
                      <a:endParaRPr lang="fr-FR" sz="900" b="0" i="0" u="none" strike="noStrike" kern="1200" dirty="0">
                        <a:solidFill>
                          <a:srgbClr val="00B050"/>
                        </a:solidFill>
                        <a:latin typeface="Hellix" pitchFamily="2" charset="77"/>
                        <a:ea typeface="+mn-ea"/>
                        <a:cs typeface="Gill Sans Light" panose="020B0302020104020203" pitchFamily="34" charset="-79"/>
                      </a:endParaRPr>
                    </a:p>
                    <a:p>
                      <a:r>
                        <a:rPr lang="fr-FR" sz="900" b="0" i="0" u="none" strike="noStrike" kern="1200" dirty="0">
                          <a:solidFill>
                            <a:srgbClr val="00B050"/>
                          </a:solidFill>
                          <a:latin typeface="Hellix" pitchFamily="2" charset="77"/>
                          <a:ea typeface="+mn-ea"/>
                          <a:cs typeface="Gill Sans Light" panose="020B0302020104020203" pitchFamily="34" charset="-79"/>
                        </a:rPr>
                        <a:t>Les replantations seront </a:t>
                      </a:r>
                      <a:r>
                        <a:rPr lang="fr-FR" sz="900" b="0" i="0" u="none" strike="noStrike" kern="1200" dirty="0" err="1">
                          <a:solidFill>
                            <a:srgbClr val="00B050"/>
                          </a:solidFill>
                          <a:latin typeface="Hellix" pitchFamily="2" charset="77"/>
                          <a:ea typeface="+mn-ea"/>
                          <a:cs typeface="Gill Sans Light" panose="020B0302020104020203" pitchFamily="34" charset="-79"/>
                        </a:rPr>
                        <a:t>sélectionnées</a:t>
                      </a:r>
                      <a:r>
                        <a:rPr lang="fr-FR" sz="900" b="0" i="0" u="none" strike="noStrike" kern="1200" dirty="0">
                          <a:solidFill>
                            <a:srgbClr val="00B050"/>
                          </a:solidFill>
                          <a:latin typeface="Hellix" pitchFamily="2" charset="77"/>
                          <a:ea typeface="+mn-ea"/>
                          <a:cs typeface="Gill Sans Light" panose="020B0302020104020203" pitchFamily="34" charset="-79"/>
                        </a:rPr>
                        <a:t> dans la palette </a:t>
                      </a:r>
                      <a:r>
                        <a:rPr lang="fr-FR" sz="900" b="0" i="0" u="none" strike="noStrike" kern="1200" dirty="0" err="1">
                          <a:solidFill>
                            <a:srgbClr val="00B050"/>
                          </a:solidFill>
                          <a:latin typeface="Hellix" pitchFamily="2" charset="77"/>
                          <a:ea typeface="+mn-ea"/>
                          <a:cs typeface="Gill Sans Light" panose="020B0302020104020203" pitchFamily="34" charset="-79"/>
                        </a:rPr>
                        <a:t>végétale</a:t>
                      </a:r>
                      <a:r>
                        <a:rPr lang="fr-FR" sz="900" b="0" i="0" u="none" strike="noStrike" kern="1200" dirty="0">
                          <a:solidFill>
                            <a:srgbClr val="00B050"/>
                          </a:solidFill>
                          <a:latin typeface="Hellix" pitchFamily="2" charset="77"/>
                          <a:ea typeface="+mn-ea"/>
                          <a:cs typeface="Gill Sans Light" panose="020B0302020104020203" pitchFamily="34" charset="-79"/>
                        </a:rPr>
                        <a:t> jointe en annexe du </a:t>
                      </a:r>
                      <a:r>
                        <a:rPr lang="fr-FR" sz="900" b="0" i="0" u="none" strike="noStrike" kern="1200" dirty="0" err="1">
                          <a:solidFill>
                            <a:srgbClr val="00B050"/>
                          </a:solidFill>
                          <a:latin typeface="Hellix" pitchFamily="2" charset="77"/>
                          <a:ea typeface="+mn-ea"/>
                          <a:cs typeface="Gill Sans Light" panose="020B0302020104020203" pitchFamily="34" charset="-79"/>
                        </a:rPr>
                        <a:t>règlement</a:t>
                      </a:r>
                      <a:r>
                        <a:rPr lang="fr-FR" sz="900" b="0" i="0" u="none" strike="noStrike" kern="1200" dirty="0">
                          <a:solidFill>
                            <a:srgbClr val="00B050"/>
                          </a:solidFill>
                          <a:latin typeface="Hellix" pitchFamily="2" charset="77"/>
                          <a:ea typeface="+mn-ea"/>
                          <a:cs typeface="Gill Sans Light" panose="020B0302020104020203" pitchFamily="34" charset="-79"/>
                        </a:rPr>
                        <a:t>. </a:t>
                      </a:r>
                    </a:p>
                    <a:p>
                      <a:endParaRPr lang="fr-FR" sz="900" b="0" i="0" u="none" strike="noStrike" kern="1200" dirty="0">
                        <a:solidFill>
                          <a:srgbClr val="00B050"/>
                        </a:solidFill>
                        <a:latin typeface="Hellix" pitchFamily="2" charset="77"/>
                        <a:ea typeface="+mn-ea"/>
                        <a:cs typeface="Gill Sans Light" panose="020B0302020104020203" pitchFamily="34" charset="-79"/>
                      </a:endParaRPr>
                    </a:p>
                    <a:p>
                      <a:r>
                        <a:rPr lang="fr-FR" sz="900" b="0" i="0" u="none" strike="noStrike" kern="1200" dirty="0">
                          <a:solidFill>
                            <a:srgbClr val="00B050"/>
                          </a:solidFill>
                          <a:latin typeface="Hellix" pitchFamily="2" charset="77"/>
                          <a:ea typeface="+mn-ea"/>
                          <a:cs typeface="Gill Sans Light" panose="020B0302020104020203" pitchFamily="34" charset="-79"/>
                        </a:rPr>
                        <a:t>La </a:t>
                      </a:r>
                      <a:r>
                        <a:rPr lang="fr-FR" sz="900" b="0" i="0" u="none" strike="noStrike" kern="1200" dirty="0" err="1">
                          <a:solidFill>
                            <a:srgbClr val="00B050"/>
                          </a:solidFill>
                          <a:latin typeface="Hellix" pitchFamily="2" charset="77"/>
                          <a:ea typeface="+mn-ea"/>
                          <a:cs typeface="Gill Sans Light" panose="020B0302020104020203" pitchFamily="34" charset="-79"/>
                        </a:rPr>
                        <a:t>période</a:t>
                      </a:r>
                      <a:r>
                        <a:rPr lang="fr-FR" sz="900" b="0" i="0" u="none" strike="noStrike" kern="1200" dirty="0">
                          <a:solidFill>
                            <a:srgbClr val="00B050"/>
                          </a:solidFill>
                          <a:latin typeface="Hellix" pitchFamily="2" charset="77"/>
                          <a:ea typeface="+mn-ea"/>
                          <a:cs typeface="Gill Sans Light" panose="020B0302020104020203" pitchFamily="34" charset="-79"/>
                        </a:rPr>
                        <a:t> d’intervention à </a:t>
                      </a:r>
                      <a:r>
                        <a:rPr lang="fr-FR" sz="900" b="0" i="0" u="none" strike="noStrike" kern="1200" dirty="0" err="1">
                          <a:solidFill>
                            <a:srgbClr val="00B050"/>
                          </a:solidFill>
                          <a:latin typeface="Hellix" pitchFamily="2" charset="77"/>
                          <a:ea typeface="+mn-ea"/>
                          <a:cs typeface="Gill Sans Light" panose="020B0302020104020203" pitchFamily="34" charset="-79"/>
                        </a:rPr>
                        <a:t>privilégier</a:t>
                      </a:r>
                      <a:r>
                        <a:rPr lang="fr-FR" sz="900" b="0" i="0" u="none" strike="noStrike" kern="1200" dirty="0">
                          <a:solidFill>
                            <a:srgbClr val="00B050"/>
                          </a:solidFill>
                          <a:latin typeface="Hellix" pitchFamily="2" charset="77"/>
                          <a:ea typeface="+mn-ea"/>
                          <a:cs typeface="Gill Sans Light" panose="020B0302020104020203" pitchFamily="34" charset="-79"/>
                        </a:rPr>
                        <a:t> est de </a:t>
                      </a:r>
                      <a:r>
                        <a:rPr lang="fr-FR" sz="900" b="0" i="0" u="none" strike="noStrike" kern="1200" dirty="0" err="1">
                          <a:solidFill>
                            <a:srgbClr val="00B050"/>
                          </a:solidFill>
                          <a:latin typeface="Hellix" pitchFamily="2" charset="77"/>
                          <a:ea typeface="+mn-ea"/>
                          <a:cs typeface="Gill Sans Light" panose="020B0302020104020203" pitchFamily="34" charset="-79"/>
                        </a:rPr>
                        <a:t>début</a:t>
                      </a:r>
                      <a:r>
                        <a:rPr lang="fr-FR" sz="900" b="0" i="0" u="none" strike="noStrike" kern="1200" dirty="0">
                          <a:solidFill>
                            <a:srgbClr val="00B050"/>
                          </a:solidFill>
                          <a:latin typeface="Hellix" pitchFamily="2" charset="77"/>
                          <a:ea typeface="+mn-ea"/>
                          <a:cs typeface="Gill Sans Light" panose="020B0302020104020203" pitchFamily="34" charset="-79"/>
                        </a:rPr>
                        <a:t> septembre à fin octobre. L’adaptation de la </a:t>
                      </a:r>
                      <a:r>
                        <a:rPr lang="fr-FR" sz="900" b="0" i="0" u="none" strike="noStrike" kern="1200" dirty="0" err="1">
                          <a:solidFill>
                            <a:srgbClr val="00B050"/>
                          </a:solidFill>
                          <a:latin typeface="Hellix" pitchFamily="2" charset="77"/>
                          <a:ea typeface="+mn-ea"/>
                          <a:cs typeface="Gill Sans Light" panose="020B0302020104020203" pitchFamily="34" charset="-79"/>
                        </a:rPr>
                        <a:t>période</a:t>
                      </a:r>
                      <a:r>
                        <a:rPr lang="fr-FR" sz="900" b="0" i="0" u="none" strike="noStrike" kern="1200" dirty="0">
                          <a:solidFill>
                            <a:srgbClr val="00B050"/>
                          </a:solidFill>
                          <a:latin typeface="Hellix" pitchFamily="2" charset="77"/>
                          <a:ea typeface="+mn-ea"/>
                          <a:cs typeface="Gill Sans Light" panose="020B0302020104020203" pitchFamily="34" charset="-79"/>
                        </a:rPr>
                        <a:t> permettra de </a:t>
                      </a:r>
                      <a:r>
                        <a:rPr lang="fr-FR" sz="900" b="0" i="0" u="none" strike="noStrike" kern="1200" dirty="0" err="1">
                          <a:solidFill>
                            <a:srgbClr val="00B050"/>
                          </a:solidFill>
                          <a:latin typeface="Hellix" pitchFamily="2" charset="77"/>
                          <a:ea typeface="+mn-ea"/>
                          <a:cs typeface="Gill Sans Light" panose="020B0302020104020203" pitchFamily="34" charset="-79"/>
                        </a:rPr>
                        <a:t>réduire</a:t>
                      </a:r>
                      <a:r>
                        <a:rPr lang="fr-FR" sz="900" b="0" i="0" u="none" strike="noStrike" kern="1200" dirty="0">
                          <a:solidFill>
                            <a:srgbClr val="00B050"/>
                          </a:solidFill>
                          <a:latin typeface="Hellix" pitchFamily="2" charset="77"/>
                          <a:ea typeface="+mn-ea"/>
                          <a:cs typeface="Gill Sans Light" panose="020B0302020104020203" pitchFamily="34" charset="-79"/>
                        </a:rPr>
                        <a:t> de </a:t>
                      </a:r>
                      <a:r>
                        <a:rPr lang="fr-FR" sz="900" b="0" i="0" u="none" strike="noStrike" kern="1200" dirty="0" err="1">
                          <a:solidFill>
                            <a:srgbClr val="00B050"/>
                          </a:solidFill>
                          <a:latin typeface="Hellix" pitchFamily="2" charset="77"/>
                          <a:ea typeface="+mn-ea"/>
                          <a:cs typeface="Gill Sans Light" panose="020B0302020104020203" pitchFamily="34" charset="-79"/>
                        </a:rPr>
                        <a:t>façon</a:t>
                      </a:r>
                      <a:r>
                        <a:rPr lang="fr-FR" sz="900" b="0" i="0" u="none" strike="noStrike" kern="1200" dirty="0">
                          <a:solidFill>
                            <a:srgbClr val="00B050"/>
                          </a:solidFill>
                          <a:latin typeface="Hellix" pitchFamily="2" charset="77"/>
                          <a:ea typeface="+mn-ea"/>
                          <a:cs typeface="Gill Sans Light" panose="020B0302020104020203" pitchFamily="34" charset="-79"/>
                        </a:rPr>
                        <a:t> certaine l’impact sur la faune en limitant la </a:t>
                      </a:r>
                      <a:r>
                        <a:rPr lang="fr-FR" sz="900" b="0" i="0" u="none" strike="noStrike" kern="1200" dirty="0" err="1">
                          <a:solidFill>
                            <a:srgbClr val="00B050"/>
                          </a:solidFill>
                          <a:latin typeface="Hellix" pitchFamily="2" charset="77"/>
                          <a:ea typeface="+mn-ea"/>
                          <a:cs typeface="Gill Sans Light" panose="020B0302020104020203" pitchFamily="34" charset="-79"/>
                        </a:rPr>
                        <a:t>mortalite</a:t>
                      </a:r>
                      <a:r>
                        <a:rPr lang="fr-FR" sz="900" b="0" i="0" u="none" strike="noStrike" kern="1200" dirty="0">
                          <a:solidFill>
                            <a:srgbClr val="00B050"/>
                          </a:solidFill>
                          <a:latin typeface="Hellix" pitchFamily="2" charset="77"/>
                          <a:ea typeface="+mn-ea"/>
                          <a:cs typeface="Gill Sans Light" panose="020B0302020104020203" pitchFamily="34" charset="-79"/>
                        </a:rPr>
                        <a:t>́ et en </a:t>
                      </a:r>
                      <a:r>
                        <a:rPr lang="fr-FR" sz="900" b="0" i="0" u="none" strike="noStrike" kern="1200" dirty="0" err="1">
                          <a:solidFill>
                            <a:srgbClr val="00B050"/>
                          </a:solidFill>
                          <a:latin typeface="Hellix" pitchFamily="2" charset="77"/>
                          <a:ea typeface="+mn-ea"/>
                          <a:cs typeface="Gill Sans Light" panose="020B0302020104020203" pitchFamily="34" charset="-79"/>
                        </a:rPr>
                        <a:t>évitant</a:t>
                      </a:r>
                      <a:r>
                        <a:rPr lang="fr-FR" sz="900" b="0" i="0" u="none" strike="noStrike" kern="1200" dirty="0">
                          <a:solidFill>
                            <a:srgbClr val="00B050"/>
                          </a:solidFill>
                          <a:latin typeface="Hellix" pitchFamily="2" charset="77"/>
                          <a:ea typeface="+mn-ea"/>
                          <a:cs typeface="Gill Sans Light" panose="020B0302020104020203" pitchFamily="34" charset="-79"/>
                        </a:rPr>
                        <a:t> le </a:t>
                      </a:r>
                      <a:r>
                        <a:rPr lang="fr-FR" sz="900" b="0" i="0" u="none" strike="noStrike" kern="1200" dirty="0" err="1">
                          <a:solidFill>
                            <a:srgbClr val="00B050"/>
                          </a:solidFill>
                          <a:latin typeface="Hellix" pitchFamily="2" charset="77"/>
                          <a:ea typeface="+mn-ea"/>
                          <a:cs typeface="Gill Sans Light" panose="020B0302020104020203" pitchFamily="34" charset="-79"/>
                        </a:rPr>
                        <a:t>dérangement</a:t>
                      </a:r>
                      <a:r>
                        <a:rPr lang="fr-FR" sz="900" b="0" i="0" u="none" strike="noStrike" kern="1200" dirty="0">
                          <a:solidFill>
                            <a:srgbClr val="00B050"/>
                          </a:solidFill>
                          <a:latin typeface="Hellix" pitchFamily="2" charset="77"/>
                          <a:ea typeface="+mn-ea"/>
                          <a:cs typeface="Gill Sans Light" panose="020B0302020104020203" pitchFamily="34" charset="-79"/>
                        </a:rPr>
                        <a:t> des </a:t>
                      </a:r>
                      <a:r>
                        <a:rPr lang="fr-FR" sz="900" b="0" i="0" u="none" strike="noStrike" kern="1200" dirty="0" err="1">
                          <a:solidFill>
                            <a:srgbClr val="00B050"/>
                          </a:solidFill>
                          <a:latin typeface="Hellix" pitchFamily="2" charset="77"/>
                          <a:ea typeface="+mn-ea"/>
                          <a:cs typeface="Gill Sans Light" panose="020B0302020104020203" pitchFamily="34" charset="-79"/>
                        </a:rPr>
                        <a:t>espèces</a:t>
                      </a:r>
                      <a:r>
                        <a:rPr lang="fr-FR" sz="900" b="0" i="0" u="none" strike="noStrike" kern="1200" dirty="0">
                          <a:solidFill>
                            <a:srgbClr val="00B050"/>
                          </a:solidFill>
                          <a:latin typeface="Hellix" pitchFamily="2" charset="77"/>
                          <a:ea typeface="+mn-ea"/>
                          <a:cs typeface="Gill Sans Light" panose="020B0302020104020203" pitchFamily="34" charset="-79"/>
                        </a:rPr>
                        <a:t> d’oiseaux en </a:t>
                      </a:r>
                      <a:r>
                        <a:rPr lang="fr-FR" sz="900" b="0" i="0" u="none" strike="noStrike" kern="1200" dirty="0" err="1">
                          <a:solidFill>
                            <a:srgbClr val="00B050"/>
                          </a:solidFill>
                          <a:latin typeface="Hellix" pitchFamily="2" charset="77"/>
                          <a:ea typeface="+mn-ea"/>
                          <a:cs typeface="Gill Sans Light" panose="020B0302020104020203" pitchFamily="34" charset="-79"/>
                        </a:rPr>
                        <a:t>période</a:t>
                      </a:r>
                      <a:r>
                        <a:rPr lang="fr-FR" sz="900" b="0" i="0" u="none" strike="noStrike" kern="1200" dirty="0">
                          <a:solidFill>
                            <a:srgbClr val="00B050"/>
                          </a:solidFill>
                          <a:latin typeface="Hellix" pitchFamily="2" charset="77"/>
                          <a:ea typeface="+mn-ea"/>
                          <a:cs typeface="Gill Sans Light" panose="020B0302020104020203" pitchFamily="34" charset="-79"/>
                        </a:rPr>
                        <a:t> de reproduction (mars-fin juillet), et des reptiles en </a:t>
                      </a:r>
                      <a:r>
                        <a:rPr lang="fr-FR" sz="900" b="0" i="0" u="none" strike="noStrike" kern="1200" dirty="0" err="1">
                          <a:solidFill>
                            <a:srgbClr val="00B050"/>
                          </a:solidFill>
                          <a:latin typeface="Hellix" pitchFamily="2" charset="77"/>
                          <a:ea typeface="+mn-ea"/>
                          <a:cs typeface="Gill Sans Light" panose="020B0302020104020203" pitchFamily="34" charset="-79"/>
                        </a:rPr>
                        <a:t>période</a:t>
                      </a:r>
                      <a:r>
                        <a:rPr lang="fr-FR" sz="900" b="0" i="0" u="none" strike="noStrike" kern="1200" dirty="0">
                          <a:solidFill>
                            <a:srgbClr val="00B050"/>
                          </a:solidFill>
                          <a:latin typeface="Hellix" pitchFamily="2" charset="77"/>
                          <a:ea typeface="+mn-ea"/>
                          <a:cs typeface="Gill Sans Light" panose="020B0302020104020203" pitchFamily="34" charset="-79"/>
                        </a:rPr>
                        <a:t> de reproduction (</a:t>
                      </a:r>
                      <a:r>
                        <a:rPr lang="fr-FR" sz="900" b="0" i="0" u="none" strike="noStrike" kern="1200" dirty="0" err="1">
                          <a:solidFill>
                            <a:srgbClr val="00B050"/>
                          </a:solidFill>
                          <a:latin typeface="Hellix" pitchFamily="2" charset="77"/>
                          <a:ea typeface="+mn-ea"/>
                          <a:cs typeface="Gill Sans Light" panose="020B0302020104020203" pitchFamily="34" charset="-79"/>
                        </a:rPr>
                        <a:t>mai-août</a:t>
                      </a:r>
                      <a:r>
                        <a:rPr lang="fr-FR" sz="900" b="0" i="0" u="none" strike="noStrike" kern="1200" dirty="0">
                          <a:solidFill>
                            <a:srgbClr val="00B050"/>
                          </a:solidFill>
                          <a:latin typeface="Hellix" pitchFamily="2" charset="77"/>
                          <a:ea typeface="+mn-ea"/>
                          <a:cs typeface="Gill Sans Light" panose="020B0302020104020203" pitchFamily="34" charset="-79"/>
                        </a:rPr>
                        <a:t>) et d’hivernage (novembre-mars). </a:t>
                      </a:r>
                    </a:p>
                    <a:p>
                      <a:endParaRPr lang="fr-FR" sz="900" b="0" i="0" u="none" strike="noStrike" kern="1200" dirty="0">
                        <a:solidFill>
                          <a:srgbClr val="3B3838"/>
                        </a:solidFill>
                        <a:latin typeface="Hellix" pitchFamily="2" charset="77"/>
                        <a:ea typeface="+mn-ea"/>
                        <a:cs typeface="Gill Sans Light" panose="020B0302020104020203" pitchFamily="34" charset="-79"/>
                      </a:endParaRPr>
                    </a:p>
                  </a:txBody>
                  <a:tcPr marL="98694"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5970773"/>
                  </a:ext>
                </a:extLst>
              </a:tr>
              <a:tr h="400258">
                <a:tc>
                  <a:txBody>
                    <a:bodyPr/>
                    <a:lstStyle/>
                    <a:p>
                      <a:pPr marL="0" algn="l" defTabSz="478880" rtl="0" eaLnBrk="1" latinLnBrk="0" hangingPunct="1"/>
                      <a:r>
                        <a:rPr lang="fr-FR" sz="900" b="1" i="1" kern="1200" dirty="0">
                          <a:solidFill>
                            <a:srgbClr val="3B3838"/>
                          </a:solidFill>
                          <a:latin typeface="Hellix Bold" pitchFamily="2" charset="77"/>
                          <a:ea typeface="+mn-ea"/>
                          <a:cs typeface="Gill Sans Light" panose="020B0302020104020203" pitchFamily="34" charset="-79"/>
                        </a:rPr>
                        <a:t>Justification des modifications apportées</a:t>
                      </a:r>
                    </a:p>
                  </a:txBody>
                  <a:tcPr marL="98694"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ECEC"/>
                    </a:solidFill>
                  </a:tcPr>
                </a:tc>
                <a:extLst>
                  <a:ext uri="{0D108BD9-81ED-4DB2-BD59-A6C34878D82A}">
                    <a16:rowId xmlns:a16="http://schemas.microsoft.com/office/drawing/2014/main" val="1070086164"/>
                  </a:ext>
                </a:extLst>
              </a:tr>
              <a:tr h="400258">
                <a:tc>
                  <a:txBody>
                    <a:bodyPr/>
                    <a:lstStyle/>
                    <a:p>
                      <a:pPr marL="0" marR="0" lvl="0" indent="0" algn="l" defTabSz="478880" rtl="0" eaLnBrk="1" fontAlgn="auto" latinLnBrk="0" hangingPunct="1">
                        <a:lnSpc>
                          <a:spcPct val="100000"/>
                        </a:lnSpc>
                        <a:spcBef>
                          <a:spcPts val="0"/>
                        </a:spcBef>
                        <a:spcAft>
                          <a:spcPts val="0"/>
                        </a:spcAft>
                        <a:buClrTx/>
                        <a:buSzTx/>
                        <a:buFontTx/>
                        <a:buNone/>
                        <a:tabLst/>
                        <a:defRPr/>
                      </a:pPr>
                      <a:r>
                        <a:rPr lang="fr-FR" sz="900" b="0" i="0" u="none" strike="noStrike" kern="1200" dirty="0">
                          <a:solidFill>
                            <a:srgbClr val="3B3838"/>
                          </a:solidFill>
                          <a:latin typeface="Hellix" pitchFamily="2" charset="77"/>
                          <a:ea typeface="+mn-ea"/>
                          <a:cs typeface="Gill Sans Light" panose="020B0302020104020203" pitchFamily="34" charset="-79"/>
                        </a:rPr>
                        <a:t>Plusieurs prescriptions du PLU en vigueur le nouveau tracé de la zone </a:t>
                      </a:r>
                      <a:r>
                        <a:rPr lang="fr-FR" sz="900" b="0" i="0" u="none" strike="noStrike" kern="1200" dirty="0" err="1">
                          <a:solidFill>
                            <a:srgbClr val="3B3838"/>
                          </a:solidFill>
                          <a:latin typeface="Hellix" pitchFamily="2" charset="77"/>
                          <a:ea typeface="+mn-ea"/>
                          <a:cs typeface="Gill Sans Light" panose="020B0302020104020203" pitchFamily="34" charset="-79"/>
                        </a:rPr>
                        <a:t>Npv</a:t>
                      </a:r>
                      <a:r>
                        <a:rPr lang="fr-FR" sz="900" b="0" i="0" u="none" strike="noStrike" kern="1200" dirty="0">
                          <a:solidFill>
                            <a:srgbClr val="3B3838"/>
                          </a:solidFill>
                          <a:latin typeface="Hellix" pitchFamily="2" charset="77"/>
                          <a:ea typeface="+mn-ea"/>
                          <a:cs typeface="Gill Sans Light" panose="020B0302020104020203" pitchFamily="34" charset="-79"/>
                        </a:rPr>
                        <a:t>, il convient de les mentionner au sein du règlement de la zone.  </a:t>
                      </a:r>
                    </a:p>
                  </a:txBody>
                  <a:tcPr marL="98694"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0464842"/>
                  </a:ext>
                </a:extLst>
              </a:tr>
            </a:tbl>
          </a:graphicData>
        </a:graphic>
      </p:graphicFrame>
    </p:spTree>
    <p:extLst>
      <p:ext uri="{BB962C8B-B14F-4D97-AF65-F5344CB8AC3E}">
        <p14:creationId xmlns:p14="http://schemas.microsoft.com/office/powerpoint/2010/main" val="2779940594"/>
      </p:ext>
    </p:extLst>
  </p:cSld>
  <p:clrMapOvr>
    <a:masterClrMapping/>
  </p:clrMapOvr>
</p:sld>
</file>

<file path=ppt/theme/theme1.xml><?xml version="1.0" encoding="utf-8"?>
<a:theme xmlns:a="http://schemas.openxmlformats.org/drawingml/2006/main" name="Thème Office">
  <a:themeElements>
    <a:clrScheme name="UP">
      <a:dk1>
        <a:srgbClr val="470F32"/>
      </a:dk1>
      <a:lt1>
        <a:srgbClr val="EE7411"/>
      </a:lt1>
      <a:dk2>
        <a:srgbClr val="043B40"/>
      </a:dk2>
      <a:lt2>
        <a:srgbClr val="DC9EA9"/>
      </a:lt2>
      <a:accent1>
        <a:srgbClr val="DBCC11"/>
      </a:accent1>
      <a:accent2>
        <a:srgbClr val="A6872A"/>
      </a:accent2>
      <a:accent3>
        <a:srgbClr val="DCCEAB"/>
      </a:accent3>
      <a:accent4>
        <a:srgbClr val="8C5828"/>
      </a:accent4>
      <a:accent5>
        <a:srgbClr val="75103A"/>
      </a:accent5>
      <a:accent6>
        <a:srgbClr val="EB5B26"/>
      </a:accent6>
      <a:hlink>
        <a:srgbClr val="5C742A"/>
      </a:hlink>
      <a:folHlink>
        <a:srgbClr val="584B1F"/>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11017</TotalTime>
  <Words>1257</Words>
  <Application>Microsoft Office PowerPoint</Application>
  <PresentationFormat>Personnalisé</PresentationFormat>
  <Paragraphs>93</Paragraphs>
  <Slides>10</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vt:i4>
      </vt:variant>
    </vt:vector>
  </HeadingPairs>
  <TitlesOfParts>
    <vt:vector size="19" baseType="lpstr">
      <vt:lpstr>Arial</vt:lpstr>
      <vt:lpstr>Calibri</vt:lpstr>
      <vt:lpstr>Courier New</vt:lpstr>
      <vt:lpstr>Hellix</vt:lpstr>
      <vt:lpstr>Hellix Bold</vt:lpstr>
      <vt:lpstr>Hellix Light</vt:lpstr>
      <vt:lpstr>Hellix Thin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Florian RISI</dc:creator>
  <cp:lastModifiedBy>Poste1</cp:lastModifiedBy>
  <cp:revision>272</cp:revision>
  <cp:lastPrinted>2025-09-12T13:49:24Z</cp:lastPrinted>
  <dcterms:created xsi:type="dcterms:W3CDTF">2021-02-11T09:43:01Z</dcterms:created>
  <dcterms:modified xsi:type="dcterms:W3CDTF">2025-09-12T13:49:28Z</dcterms:modified>
</cp:coreProperties>
</file>